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Open Sauce Light" charset="1" panose="00000400000000000000"/>
      <p:regular r:id="rId14"/>
    </p:embeddedFont>
    <p:embeddedFont>
      <p:font typeface="Open Sauce Light Italics" charset="1" panose="00000400000000000000"/>
      <p:regular r:id="rId15"/>
    </p:embeddedFont>
    <p:embeddedFont>
      <p:font typeface="Open Sauce Medium" charset="1" panose="00000600000000000000"/>
      <p:regular r:id="rId16"/>
    </p:embeddedFont>
    <p:embeddedFont>
      <p:font typeface="Open Sauce Medium Italics" charset="1" panose="00000600000000000000"/>
      <p:regular r:id="rId17"/>
    </p:embeddedFont>
    <p:embeddedFont>
      <p:font typeface="Open Sauce Semi-Bold" charset="1" panose="00000700000000000000"/>
      <p:regular r:id="rId18"/>
    </p:embeddedFont>
    <p:embeddedFont>
      <p:font typeface="Open Sauce Semi-Bold Italics" charset="1" panose="00000700000000000000"/>
      <p:regular r:id="rId19"/>
    </p:embeddedFont>
    <p:embeddedFont>
      <p:font typeface="Open Sauce Heavy" charset="1" panose="00000A00000000000000"/>
      <p:regular r:id="rId20"/>
    </p:embeddedFont>
    <p:embeddedFont>
      <p:font typeface="Open Sauce Heavy Italics" charset="1" panose="00000A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3.png" Type="http://schemas.openxmlformats.org/officeDocument/2006/relationships/image"/><Relationship Id="rId15" Target="../media/image34.svg" Type="http://schemas.openxmlformats.org/officeDocument/2006/relationships/image"/><Relationship Id="rId16" Target="../media/image35.png" Type="http://schemas.openxmlformats.org/officeDocument/2006/relationships/image"/><Relationship Id="rId17" Target="../media/image36.svg" Type="http://schemas.openxmlformats.org/officeDocument/2006/relationships/image"/><Relationship Id="rId18" Target="../media/image37.png" Type="http://schemas.openxmlformats.org/officeDocument/2006/relationships/image"/><Relationship Id="rId19" Target="../media/image38.svg" Type="http://schemas.openxmlformats.org/officeDocument/2006/relationships/image"/><Relationship Id="rId2" Target="../media/image21.png" Type="http://schemas.openxmlformats.org/officeDocument/2006/relationships/image"/><Relationship Id="rId20" Target="../media/image39.png" Type="http://schemas.openxmlformats.org/officeDocument/2006/relationships/image"/><Relationship Id="rId21" Target="../media/image40.svg" Type="http://schemas.openxmlformats.org/officeDocument/2006/relationships/image"/><Relationship Id="rId22" Target="../media/image41.png" Type="http://schemas.openxmlformats.org/officeDocument/2006/relationships/image"/><Relationship Id="rId23" Target="../media/image42.svg" Type="http://schemas.openxmlformats.org/officeDocument/2006/relationships/image"/><Relationship Id="rId24" Target="../media/image43.png" Type="http://schemas.openxmlformats.org/officeDocument/2006/relationships/image"/><Relationship Id="rId25" Target="../media/image44.svg" Type="http://schemas.openxmlformats.org/officeDocument/2006/relationships/image"/><Relationship Id="rId26" Target="../media/image45.png" Type="http://schemas.openxmlformats.org/officeDocument/2006/relationships/image"/><Relationship Id="rId27" Target="../media/image46.svg" Type="http://schemas.openxmlformats.org/officeDocument/2006/relationships/image"/><Relationship Id="rId28" Target="../media/image47.png" Type="http://schemas.openxmlformats.org/officeDocument/2006/relationships/image"/><Relationship Id="rId29" Target="../media/image48.svg" Type="http://schemas.openxmlformats.org/officeDocument/2006/relationships/image"/><Relationship Id="rId3" Target="../media/image22.svg" Type="http://schemas.openxmlformats.org/officeDocument/2006/relationships/image"/><Relationship Id="rId30" Target="../media/image49.png" Type="http://schemas.openxmlformats.org/officeDocument/2006/relationships/image"/><Relationship Id="rId31" Target="../media/image50.svg" Type="http://schemas.openxmlformats.org/officeDocument/2006/relationships/image"/><Relationship Id="rId32" Target="../media/image51.png" Type="http://schemas.openxmlformats.org/officeDocument/2006/relationships/image"/><Relationship Id="rId33" Target="../media/image52.svg" Type="http://schemas.openxmlformats.org/officeDocument/2006/relationships/image"/><Relationship Id="rId34" Target="../media/image53.png" Type="http://schemas.openxmlformats.org/officeDocument/2006/relationships/image"/><Relationship Id="rId35" Target="../media/image54.svg" Type="http://schemas.openxmlformats.org/officeDocument/2006/relationships/image"/><Relationship Id="rId36" Target="../media/image55.png" Type="http://schemas.openxmlformats.org/officeDocument/2006/relationships/image"/><Relationship Id="rId37" Target="../media/image56.svg" Type="http://schemas.openxmlformats.org/officeDocument/2006/relationships/image"/><Relationship Id="rId38" Target="../media/image57.png" Type="http://schemas.openxmlformats.org/officeDocument/2006/relationships/image"/><Relationship Id="rId39" Target="../media/image58.svg" Type="http://schemas.openxmlformats.org/officeDocument/2006/relationships/image"/><Relationship Id="rId4" Target="../media/image23.png" Type="http://schemas.openxmlformats.org/officeDocument/2006/relationships/image"/><Relationship Id="rId40" Target="../media/image59.png" Type="http://schemas.openxmlformats.org/officeDocument/2006/relationships/image"/><Relationship Id="rId41" Target="../media/image60.svg" Type="http://schemas.openxmlformats.org/officeDocument/2006/relationships/image"/><Relationship Id="rId42" Target="../media/image61.png" Type="http://schemas.openxmlformats.org/officeDocument/2006/relationships/image"/><Relationship Id="rId43" Target="../media/image62.svg" Type="http://schemas.openxmlformats.org/officeDocument/2006/relationships/image"/><Relationship Id="rId44" Target="../media/image63.png" Type="http://schemas.openxmlformats.org/officeDocument/2006/relationships/image"/><Relationship Id="rId45" Target="../media/image64.svg" Type="http://schemas.openxmlformats.org/officeDocument/2006/relationships/image"/><Relationship Id="rId46" Target="../media/image65.png" Type="http://schemas.openxmlformats.org/officeDocument/2006/relationships/image"/><Relationship Id="rId47" Target="../media/image66.svg" Type="http://schemas.openxmlformats.org/officeDocument/2006/relationships/image"/><Relationship Id="rId48" Target="../media/image67.png" Type="http://schemas.openxmlformats.org/officeDocument/2006/relationships/image"/><Relationship Id="rId49" Target="../media/image68.svg" Type="http://schemas.openxmlformats.org/officeDocument/2006/relationships/image"/><Relationship Id="rId5" Target="../media/image24.svg" Type="http://schemas.openxmlformats.org/officeDocument/2006/relationships/image"/><Relationship Id="rId50" Target="../media/image69.png" Type="http://schemas.openxmlformats.org/officeDocument/2006/relationships/image"/><Relationship Id="rId51" Target="../media/image70.svg" Type="http://schemas.openxmlformats.org/officeDocument/2006/relationships/image"/><Relationship Id="rId52" Target="../media/image71.png" Type="http://schemas.openxmlformats.org/officeDocument/2006/relationships/image"/><Relationship Id="rId53" Target="../media/image72.svg" Type="http://schemas.openxmlformats.org/officeDocument/2006/relationships/image"/><Relationship Id="rId54" Target="../media/image73.png" Type="http://schemas.openxmlformats.org/officeDocument/2006/relationships/image"/><Relationship Id="rId55" Target="../media/image74.svg" Type="http://schemas.openxmlformats.org/officeDocument/2006/relationships/image"/><Relationship Id="rId56" Target="../media/image75.png" Type="http://schemas.openxmlformats.org/officeDocument/2006/relationships/image"/><Relationship Id="rId57" Target="../media/image76.svg" Type="http://schemas.openxmlformats.org/officeDocument/2006/relationships/image"/><Relationship Id="rId58" Target="../media/image77.png" Type="http://schemas.openxmlformats.org/officeDocument/2006/relationships/image"/><Relationship Id="rId59" Target="../media/image78.svg" Type="http://schemas.openxmlformats.org/officeDocument/2006/relationships/image"/><Relationship Id="rId6" Target="../media/image25.png" Type="http://schemas.openxmlformats.org/officeDocument/2006/relationships/image"/><Relationship Id="rId60" Target="../media/image79.png" Type="http://schemas.openxmlformats.org/officeDocument/2006/relationships/image"/><Relationship Id="rId61" Target="../media/image80.sv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787030" y="3705225"/>
            <a:ext cx="8713940" cy="2886075"/>
          </a:xfrm>
          <a:prstGeom prst="rect">
            <a:avLst/>
          </a:prstGeom>
        </p:spPr>
        <p:txBody>
          <a:bodyPr anchor="t" rtlCol="false" tIns="0" lIns="0" bIns="0" rIns="0">
            <a:spAutoFit/>
          </a:bodyPr>
          <a:lstStyle/>
          <a:p>
            <a:pPr algn="ctr">
              <a:lnSpc>
                <a:spcPts val="11399"/>
              </a:lnSpc>
            </a:pPr>
            <a:r>
              <a:rPr lang="en-US" sz="9499">
                <a:solidFill>
                  <a:srgbClr val="9179FA"/>
                </a:solidFill>
                <a:latin typeface="Open Sauce Medium"/>
              </a:rPr>
              <a:t>5th </a:t>
            </a:r>
            <a:r>
              <a:rPr lang="en-US" sz="9499">
                <a:solidFill>
                  <a:srgbClr val="9179FA"/>
                </a:solidFill>
                <a:latin typeface="Open Sauce Light"/>
              </a:rPr>
              <a:t>Generation </a:t>
            </a:r>
            <a:r>
              <a:rPr lang="en-US" sz="9499">
                <a:solidFill>
                  <a:srgbClr val="FFFFFF"/>
                </a:solidFill>
                <a:latin typeface="Open Sauce Light"/>
              </a:rPr>
              <a:t>Technology</a:t>
            </a:r>
          </a:p>
        </p:txBody>
      </p:sp>
      <p:sp>
        <p:nvSpPr>
          <p:cNvPr name="TextBox 3" id="3"/>
          <p:cNvSpPr txBox="true"/>
          <p:nvPr/>
        </p:nvSpPr>
        <p:spPr>
          <a:xfrm rot="0">
            <a:off x="3718671" y="981075"/>
            <a:ext cx="10850658" cy="405765"/>
          </a:xfrm>
          <a:prstGeom prst="rect">
            <a:avLst/>
          </a:prstGeom>
        </p:spPr>
        <p:txBody>
          <a:bodyPr anchor="t" rtlCol="false" tIns="0" lIns="0" bIns="0" rIns="0">
            <a:spAutoFit/>
          </a:bodyPr>
          <a:lstStyle/>
          <a:p>
            <a:pPr algn="ctr">
              <a:lnSpc>
                <a:spcPts val="3359"/>
              </a:lnSpc>
            </a:pPr>
            <a:r>
              <a:rPr lang="en-US" sz="2400" spc="168">
                <a:solidFill>
                  <a:srgbClr val="FFFFFF"/>
                </a:solidFill>
                <a:latin typeface="Open Sauce Light"/>
              </a:rPr>
              <a:t>THE LATEST BREAKTHROUGH EXPLAINED</a:t>
            </a:r>
          </a:p>
        </p:txBody>
      </p:sp>
      <p:sp>
        <p:nvSpPr>
          <p:cNvPr name="TextBox 4" id="4"/>
          <p:cNvSpPr txBox="true"/>
          <p:nvPr/>
        </p:nvSpPr>
        <p:spPr>
          <a:xfrm rot="0">
            <a:off x="3718671" y="8803005"/>
            <a:ext cx="10850658" cy="455295"/>
          </a:xfrm>
          <a:prstGeom prst="rect">
            <a:avLst/>
          </a:prstGeom>
        </p:spPr>
        <p:txBody>
          <a:bodyPr anchor="t" rtlCol="false" tIns="0" lIns="0" bIns="0" rIns="0">
            <a:spAutoFit/>
          </a:bodyPr>
          <a:lstStyle/>
          <a:p>
            <a:pPr algn="ctr">
              <a:lnSpc>
                <a:spcPts val="3780"/>
              </a:lnSpc>
            </a:pPr>
            <a:r>
              <a:rPr lang="en-US" sz="2700" spc="27">
                <a:solidFill>
                  <a:srgbClr val="FFFFFF"/>
                </a:solidFill>
                <a:latin typeface="Open Sauce Light"/>
              </a:rPr>
              <a:t>Learn how 5G is changing the world of communication</a:t>
            </a:r>
          </a:p>
        </p:txBody>
      </p:sp>
      <p:sp>
        <p:nvSpPr>
          <p:cNvPr name="Freeform 5" id="5"/>
          <p:cNvSpPr/>
          <p:nvPr/>
        </p:nvSpPr>
        <p:spPr>
          <a:xfrm flipH="false" flipV="false" rot="0">
            <a:off x="-2718920" y="-496095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8248650" y="-3197412"/>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26432" y="1385685"/>
            <a:ext cx="8332868" cy="7515631"/>
            <a:chOff x="0" y="0"/>
            <a:chExt cx="11110491" cy="10020841"/>
          </a:xfrm>
        </p:grpSpPr>
        <p:sp>
          <p:nvSpPr>
            <p:cNvPr name="TextBox 4" id="4"/>
            <p:cNvSpPr txBox="true"/>
            <p:nvPr/>
          </p:nvSpPr>
          <p:spPr>
            <a:xfrm rot="0">
              <a:off x="0" y="-38100"/>
              <a:ext cx="11110491" cy="559647"/>
            </a:xfrm>
            <a:prstGeom prst="rect">
              <a:avLst/>
            </a:prstGeom>
          </p:spPr>
          <p:txBody>
            <a:bodyPr anchor="t" rtlCol="false" tIns="0" lIns="0" bIns="0" rIns="0">
              <a:spAutoFit/>
            </a:bodyPr>
            <a:lstStyle/>
            <a:p>
              <a:pPr>
                <a:lnSpc>
                  <a:spcPts val="3640"/>
                </a:lnSpc>
              </a:pPr>
              <a:r>
                <a:rPr lang="en-US" sz="2600">
                  <a:solidFill>
                    <a:srgbClr val="000000"/>
                  </a:solidFill>
                  <a:latin typeface="Open Sauce Medium"/>
                </a:rPr>
                <a:t>Elevated streaming experience</a:t>
              </a:r>
            </a:p>
          </p:txBody>
        </p:sp>
        <p:sp>
          <p:nvSpPr>
            <p:cNvPr name="TextBox 5" id="5"/>
            <p:cNvSpPr txBox="true"/>
            <p:nvPr/>
          </p:nvSpPr>
          <p:spPr>
            <a:xfrm rot="0">
              <a:off x="0" y="871725"/>
              <a:ext cx="11110491" cy="1462405"/>
            </a:xfrm>
            <a:prstGeom prst="rect">
              <a:avLst/>
            </a:prstGeom>
          </p:spPr>
          <p:txBody>
            <a:bodyPr anchor="t" rtlCol="false" tIns="0" lIns="0" bIns="0" rIns="0">
              <a:spAutoFit/>
            </a:bodyPr>
            <a:lstStyle/>
            <a:p>
              <a:pPr>
                <a:lnSpc>
                  <a:spcPts val="2940"/>
                </a:lnSpc>
              </a:pPr>
              <a:r>
                <a:rPr lang="en-US" sz="2100">
                  <a:solidFill>
                    <a:srgbClr val="000000"/>
                  </a:solidFill>
                  <a:latin typeface="Open Sauce Light"/>
                </a:rPr>
                <a:t>Nothing says excellent entertainment, quite like uninterrupted streaming. Thanks to 5G, we can enjoy unlimited data capacity, short lag times, and multisensory digital content.</a:t>
              </a:r>
            </a:p>
          </p:txBody>
        </p:sp>
        <p:sp>
          <p:nvSpPr>
            <p:cNvPr name="TextBox 6" id="6"/>
            <p:cNvSpPr txBox="true"/>
            <p:nvPr/>
          </p:nvSpPr>
          <p:spPr>
            <a:xfrm rot="0">
              <a:off x="0" y="3557606"/>
              <a:ext cx="11110491" cy="559647"/>
            </a:xfrm>
            <a:prstGeom prst="rect">
              <a:avLst/>
            </a:prstGeom>
          </p:spPr>
          <p:txBody>
            <a:bodyPr anchor="t" rtlCol="false" tIns="0" lIns="0" bIns="0" rIns="0">
              <a:spAutoFit/>
            </a:bodyPr>
            <a:lstStyle/>
            <a:p>
              <a:pPr>
                <a:lnSpc>
                  <a:spcPts val="3640"/>
                </a:lnSpc>
              </a:pPr>
              <a:r>
                <a:rPr lang="en-US" sz="2600">
                  <a:solidFill>
                    <a:srgbClr val="000000"/>
                  </a:solidFill>
                  <a:latin typeface="Open Sauce Medium"/>
                </a:rPr>
                <a:t>Better coverage for smartphones</a:t>
              </a:r>
            </a:p>
          </p:txBody>
        </p:sp>
        <p:sp>
          <p:nvSpPr>
            <p:cNvPr name="TextBox 7" id="7"/>
            <p:cNvSpPr txBox="true"/>
            <p:nvPr/>
          </p:nvSpPr>
          <p:spPr>
            <a:xfrm rot="0">
              <a:off x="0" y="4467430"/>
              <a:ext cx="11110491" cy="1462405"/>
            </a:xfrm>
            <a:prstGeom prst="rect">
              <a:avLst/>
            </a:prstGeom>
          </p:spPr>
          <p:txBody>
            <a:bodyPr anchor="t" rtlCol="false" tIns="0" lIns="0" bIns="0" rIns="0">
              <a:spAutoFit/>
            </a:bodyPr>
            <a:lstStyle/>
            <a:p>
              <a:pPr>
                <a:lnSpc>
                  <a:spcPts val="2940"/>
                </a:lnSpc>
              </a:pPr>
              <a:r>
                <a:rPr lang="en-US" sz="2100">
                  <a:solidFill>
                    <a:srgbClr val="000000"/>
                  </a:solidFill>
                  <a:latin typeface="Open Sauce Light"/>
                </a:rPr>
                <a:t>No more difficulty getting connected -- 5G brings better signal to places that were once difficult to reach. Enjoy stronger connections and better communication with 5G.</a:t>
              </a:r>
            </a:p>
          </p:txBody>
        </p:sp>
        <p:sp>
          <p:nvSpPr>
            <p:cNvPr name="TextBox 8" id="8"/>
            <p:cNvSpPr txBox="true"/>
            <p:nvPr/>
          </p:nvSpPr>
          <p:spPr>
            <a:xfrm rot="0">
              <a:off x="0" y="7153311"/>
              <a:ext cx="11110491" cy="559647"/>
            </a:xfrm>
            <a:prstGeom prst="rect">
              <a:avLst/>
            </a:prstGeom>
          </p:spPr>
          <p:txBody>
            <a:bodyPr anchor="t" rtlCol="false" tIns="0" lIns="0" bIns="0" rIns="0">
              <a:spAutoFit/>
            </a:bodyPr>
            <a:lstStyle/>
            <a:p>
              <a:pPr>
                <a:lnSpc>
                  <a:spcPts val="3640"/>
                </a:lnSpc>
              </a:pPr>
              <a:r>
                <a:rPr lang="en-US" sz="2600">
                  <a:solidFill>
                    <a:srgbClr val="000000"/>
                  </a:solidFill>
                  <a:latin typeface="Open Sauce Medium"/>
                </a:rPr>
                <a:t>Road safety</a:t>
              </a:r>
            </a:p>
          </p:txBody>
        </p:sp>
        <p:sp>
          <p:nvSpPr>
            <p:cNvPr name="TextBox 9" id="9"/>
            <p:cNvSpPr txBox="true"/>
            <p:nvPr/>
          </p:nvSpPr>
          <p:spPr>
            <a:xfrm rot="0">
              <a:off x="0" y="8063136"/>
              <a:ext cx="11110491" cy="1957705"/>
            </a:xfrm>
            <a:prstGeom prst="rect">
              <a:avLst/>
            </a:prstGeom>
          </p:spPr>
          <p:txBody>
            <a:bodyPr anchor="t" rtlCol="false" tIns="0" lIns="0" bIns="0" rIns="0">
              <a:spAutoFit/>
            </a:bodyPr>
            <a:lstStyle/>
            <a:p>
              <a:pPr>
                <a:lnSpc>
                  <a:spcPts val="2940"/>
                </a:lnSpc>
              </a:pPr>
              <a:r>
                <a:rPr lang="en-US" sz="2100">
                  <a:solidFill>
                    <a:srgbClr val="000000"/>
                  </a:solidFill>
                  <a:latin typeface="Open Sauce Light"/>
                </a:rPr>
                <a:t>Self-driving cars will soon become the new norm. But motorists can also enjoy better data processing between vehicles and networks - that means safety on the road and improved traffic management.</a:t>
              </a:r>
            </a:p>
          </p:txBody>
        </p:sp>
      </p:grpSp>
      <p:sp>
        <p:nvSpPr>
          <p:cNvPr name="TextBox 10" id="10"/>
          <p:cNvSpPr txBox="true"/>
          <p:nvPr/>
        </p:nvSpPr>
        <p:spPr>
          <a:xfrm rot="0">
            <a:off x="1028700" y="1395210"/>
            <a:ext cx="5636844" cy="2276475"/>
          </a:xfrm>
          <a:prstGeom prst="rect">
            <a:avLst/>
          </a:prstGeom>
        </p:spPr>
        <p:txBody>
          <a:bodyPr anchor="t" rtlCol="false" tIns="0" lIns="0" bIns="0" rIns="0">
            <a:spAutoFit/>
          </a:bodyPr>
          <a:lstStyle/>
          <a:p>
            <a:pPr>
              <a:lnSpc>
                <a:spcPts val="8999"/>
              </a:lnSpc>
            </a:pPr>
            <a:r>
              <a:rPr lang="en-US" sz="7499">
                <a:solidFill>
                  <a:srgbClr val="000000"/>
                </a:solidFill>
                <a:latin typeface="Open Sauce Light"/>
              </a:rPr>
              <a:t>Benefits in </a:t>
            </a:r>
            <a:r>
              <a:rPr lang="en-US" sz="7499">
                <a:solidFill>
                  <a:srgbClr val="9179FA"/>
                </a:solidFill>
                <a:latin typeface="Open Sauce Medium"/>
              </a:rPr>
              <a:t>Daily Life</a:t>
            </a:r>
          </a:p>
        </p:txBody>
      </p:sp>
      <p:sp>
        <p:nvSpPr>
          <p:cNvPr name="TextBox 11" id="11"/>
          <p:cNvSpPr txBox="true"/>
          <p:nvPr/>
        </p:nvSpPr>
        <p:spPr>
          <a:xfrm rot="0">
            <a:off x="1028700" y="6346075"/>
            <a:ext cx="5636844" cy="2555240"/>
          </a:xfrm>
          <a:prstGeom prst="rect">
            <a:avLst/>
          </a:prstGeom>
        </p:spPr>
        <p:txBody>
          <a:bodyPr anchor="t" rtlCol="false" tIns="0" lIns="0" bIns="0" rIns="0">
            <a:spAutoFit/>
          </a:bodyPr>
          <a:lstStyle/>
          <a:p>
            <a:pPr>
              <a:lnSpc>
                <a:spcPts val="4060"/>
              </a:lnSpc>
            </a:pPr>
            <a:r>
              <a:rPr lang="en-US" sz="2900">
                <a:solidFill>
                  <a:srgbClr val="000000"/>
                </a:solidFill>
                <a:latin typeface="Open Sauce Light"/>
              </a:rPr>
              <a:t>It may take years before</a:t>
            </a:r>
          </a:p>
          <a:p>
            <a:pPr>
              <a:lnSpc>
                <a:spcPts val="4060"/>
              </a:lnSpc>
            </a:pPr>
            <a:r>
              <a:rPr lang="en-US" sz="2900">
                <a:solidFill>
                  <a:srgbClr val="000000"/>
                </a:solidFill>
                <a:latin typeface="Open Sauce Light"/>
              </a:rPr>
              <a:t>we experience the full potential of 5G, but that doesn't mean</a:t>
            </a:r>
          </a:p>
          <a:p>
            <a:pPr>
              <a:lnSpc>
                <a:spcPts val="4059"/>
              </a:lnSpc>
            </a:pPr>
            <a:r>
              <a:rPr lang="en-US" sz="2899">
                <a:solidFill>
                  <a:srgbClr val="000000"/>
                </a:solidFill>
                <a:latin typeface="Open Sauce Light"/>
              </a:rPr>
              <a:t>we can't enjoy what it can already offer us.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590967">
            <a:off x="-2723794" y="-1028598"/>
            <a:ext cx="14888833" cy="12344197"/>
          </a:xfrm>
          <a:custGeom>
            <a:avLst/>
            <a:gdLst/>
            <a:ahLst/>
            <a:cxnLst/>
            <a:rect r="r" b="b" t="t" l="l"/>
            <a:pathLst>
              <a:path h="12344197" w="14888833">
                <a:moveTo>
                  <a:pt x="0" y="0"/>
                </a:moveTo>
                <a:lnTo>
                  <a:pt x="14888834" y="0"/>
                </a:lnTo>
                <a:lnTo>
                  <a:pt x="14888834" y="12344196"/>
                </a:lnTo>
                <a:lnTo>
                  <a:pt x="0" y="1234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28522" y="3857726"/>
            <a:ext cx="6499698" cy="2571549"/>
          </a:xfrm>
          <a:prstGeom prst="rect">
            <a:avLst/>
          </a:prstGeom>
        </p:spPr>
        <p:txBody>
          <a:bodyPr anchor="t" rtlCol="false" tIns="0" lIns="0" bIns="0" rIns="0">
            <a:spAutoFit/>
          </a:bodyPr>
          <a:lstStyle/>
          <a:p>
            <a:pPr>
              <a:lnSpc>
                <a:spcPts val="6775"/>
              </a:lnSpc>
            </a:pPr>
            <a:r>
              <a:rPr lang="en-US" sz="5646">
                <a:solidFill>
                  <a:srgbClr val="FFFFFF"/>
                </a:solidFill>
                <a:latin typeface="Open Sauce Light"/>
              </a:rPr>
              <a:t>Does 5G technology really </a:t>
            </a:r>
            <a:r>
              <a:rPr lang="en-US" sz="5646">
                <a:solidFill>
                  <a:srgbClr val="9179FA"/>
                </a:solidFill>
                <a:latin typeface="Open Sauce Medium"/>
              </a:rPr>
              <a:t>pose health risks</a:t>
            </a:r>
            <a:r>
              <a:rPr lang="en-US" sz="5646">
                <a:solidFill>
                  <a:srgbClr val="FFFFFF"/>
                </a:solidFill>
                <a:latin typeface="Open Sauce Light"/>
              </a:rPr>
              <a:t>?</a:t>
            </a:r>
          </a:p>
        </p:txBody>
      </p:sp>
      <p:grpSp>
        <p:nvGrpSpPr>
          <p:cNvPr name="Group 4" id="4"/>
          <p:cNvGrpSpPr/>
          <p:nvPr/>
        </p:nvGrpSpPr>
        <p:grpSpPr>
          <a:xfrm rot="0">
            <a:off x="9829177" y="2677183"/>
            <a:ext cx="7107128" cy="4932634"/>
            <a:chOff x="0" y="0"/>
            <a:chExt cx="9476171" cy="6576845"/>
          </a:xfrm>
        </p:grpSpPr>
        <p:sp>
          <p:nvSpPr>
            <p:cNvPr name="TextBox 5" id="5"/>
            <p:cNvSpPr txBox="true"/>
            <p:nvPr/>
          </p:nvSpPr>
          <p:spPr>
            <a:xfrm rot="0">
              <a:off x="0" y="-57150"/>
              <a:ext cx="9476171" cy="1330537"/>
            </a:xfrm>
            <a:prstGeom prst="rect">
              <a:avLst/>
            </a:prstGeom>
          </p:spPr>
          <p:txBody>
            <a:bodyPr anchor="t" rtlCol="false" tIns="0" lIns="0" bIns="0" rIns="0">
              <a:spAutoFit/>
            </a:bodyPr>
            <a:lstStyle/>
            <a:p>
              <a:pPr>
                <a:lnSpc>
                  <a:spcPts val="4059"/>
                </a:lnSpc>
              </a:pPr>
              <a:r>
                <a:rPr lang="en-US" sz="2899">
                  <a:solidFill>
                    <a:srgbClr val="9179FA"/>
                  </a:solidFill>
                  <a:latin typeface="Open Sauce Light"/>
                </a:rPr>
                <a:t>HEALTH RISKS FROM</a:t>
              </a:r>
            </a:p>
            <a:p>
              <a:pPr>
                <a:lnSpc>
                  <a:spcPts val="4059"/>
                </a:lnSpc>
              </a:pPr>
              <a:r>
                <a:rPr lang="en-US" sz="2899">
                  <a:solidFill>
                    <a:srgbClr val="9179FA"/>
                  </a:solidFill>
                  <a:latin typeface="Open Sauce Light"/>
                </a:rPr>
                <a:t>USING 5G, DEBUNKED</a:t>
              </a:r>
            </a:p>
          </p:txBody>
        </p:sp>
        <p:sp>
          <p:nvSpPr>
            <p:cNvPr name="TextBox 6" id="6"/>
            <p:cNvSpPr txBox="true"/>
            <p:nvPr/>
          </p:nvSpPr>
          <p:spPr>
            <a:xfrm rot="0">
              <a:off x="0" y="1745765"/>
              <a:ext cx="9476171" cy="4831080"/>
            </a:xfrm>
            <a:prstGeom prst="rect">
              <a:avLst/>
            </a:prstGeom>
          </p:spPr>
          <p:txBody>
            <a:bodyPr anchor="t" rtlCol="false" tIns="0" lIns="0" bIns="0" rIns="0">
              <a:spAutoFit/>
            </a:bodyPr>
            <a:lstStyle/>
            <a:p>
              <a:pPr>
                <a:lnSpc>
                  <a:spcPts val="3600"/>
                </a:lnSpc>
              </a:pPr>
              <a:r>
                <a:rPr lang="en-US" sz="2400">
                  <a:solidFill>
                    <a:srgbClr val="FFFFFF"/>
                  </a:solidFill>
                  <a:latin typeface="Open Sauce Light"/>
                </a:rPr>
                <a:t>As popular as 5G is becoming, many believe it is a source of cancer and COVID-19. Radiation associated with 5G is believed to cause cancer and weaken the immune system, making it susceptible to the spread of COVID-19. Experts believe both are highly unlikely to have no proven link between COVID-19 infections, cancer, and 5G networks.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435839">
            <a:off x="9351764" y="-6030656"/>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76570" y="3646928"/>
            <a:ext cx="14134860" cy="2964569"/>
          </a:xfrm>
          <a:prstGeom prst="rect">
            <a:avLst/>
          </a:prstGeom>
        </p:spPr>
        <p:txBody>
          <a:bodyPr anchor="t" rtlCol="false" tIns="0" lIns="0" bIns="0" rIns="0">
            <a:spAutoFit/>
          </a:bodyPr>
          <a:lstStyle/>
          <a:p>
            <a:pPr>
              <a:lnSpc>
                <a:spcPts val="5920"/>
              </a:lnSpc>
            </a:pPr>
            <a:r>
              <a:rPr lang="en-US" sz="4699">
                <a:solidFill>
                  <a:srgbClr val="FFFFFF"/>
                </a:solidFill>
                <a:latin typeface="Open Sauce Light"/>
              </a:rPr>
              <a:t>As exciting and appealing as 5G technology is,</a:t>
            </a:r>
          </a:p>
          <a:p>
            <a:pPr>
              <a:lnSpc>
                <a:spcPts val="5920"/>
              </a:lnSpc>
            </a:pPr>
            <a:r>
              <a:rPr lang="en-US" sz="4699">
                <a:solidFill>
                  <a:srgbClr val="9179FA"/>
                </a:solidFill>
                <a:latin typeface="Open Sauce Light"/>
              </a:rPr>
              <a:t>there are a few cons to it:</a:t>
            </a:r>
            <a:r>
              <a:rPr lang="en-US" sz="4699">
                <a:solidFill>
                  <a:srgbClr val="FFFFFF"/>
                </a:solidFill>
                <a:latin typeface="Open Sauce Light"/>
              </a:rPr>
              <a:t> its impact on battery life, high costs for rollout, and imbalance</a:t>
            </a:r>
          </a:p>
          <a:p>
            <a:pPr>
              <a:lnSpc>
                <a:spcPts val="5920"/>
              </a:lnSpc>
            </a:pPr>
            <a:r>
              <a:rPr lang="en-US" sz="4699">
                <a:solidFill>
                  <a:srgbClr val="FFFFFF"/>
                </a:solidFill>
                <a:latin typeface="Open Sauce Light"/>
              </a:rPr>
              <a:t>in upload and download speeds.</a:t>
            </a:r>
          </a:p>
        </p:txBody>
      </p:sp>
      <p:sp>
        <p:nvSpPr>
          <p:cNvPr name="Freeform 4" id="4"/>
          <p:cNvSpPr/>
          <p:nvPr/>
        </p:nvSpPr>
        <p:spPr>
          <a:xfrm flipH="false" flipV="false" rot="1416845">
            <a:off x="-1866130" y="7866210"/>
            <a:ext cx="10714384" cy="8707872"/>
          </a:xfrm>
          <a:custGeom>
            <a:avLst/>
            <a:gdLst/>
            <a:ahLst/>
            <a:cxnLst/>
            <a:rect r="r" b="b" t="t" l="l"/>
            <a:pathLst>
              <a:path h="8707872" w="10714384">
                <a:moveTo>
                  <a:pt x="0" y="0"/>
                </a:moveTo>
                <a:lnTo>
                  <a:pt x="10714384" y="0"/>
                </a:lnTo>
                <a:lnTo>
                  <a:pt x="10714384" y="8707872"/>
                </a:lnTo>
                <a:lnTo>
                  <a:pt x="0" y="870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85559" y="1344818"/>
            <a:ext cx="7469068" cy="1796651"/>
          </a:xfrm>
          <a:prstGeom prst="rect">
            <a:avLst/>
          </a:prstGeom>
        </p:spPr>
        <p:txBody>
          <a:bodyPr anchor="t" rtlCol="false" tIns="0" lIns="0" bIns="0" rIns="0">
            <a:spAutoFit/>
          </a:bodyPr>
          <a:lstStyle/>
          <a:p>
            <a:pPr>
              <a:lnSpc>
                <a:spcPts val="7294"/>
              </a:lnSpc>
            </a:pPr>
            <a:r>
              <a:rPr lang="en-US" sz="5210">
                <a:solidFill>
                  <a:srgbClr val="9179FA"/>
                </a:solidFill>
                <a:latin typeface="Open Sauce Medium"/>
              </a:rPr>
              <a:t>Trends and the Future</a:t>
            </a:r>
            <a:r>
              <a:rPr lang="en-US" sz="5210">
                <a:solidFill>
                  <a:srgbClr val="000000"/>
                </a:solidFill>
                <a:latin typeface="Open Sauce Light"/>
              </a:rPr>
              <a:t> of Telecommunications</a:t>
            </a:r>
          </a:p>
        </p:txBody>
      </p:sp>
      <p:sp>
        <p:nvSpPr>
          <p:cNvPr name="TextBox 3" id="3"/>
          <p:cNvSpPr txBox="true"/>
          <p:nvPr/>
        </p:nvSpPr>
        <p:spPr>
          <a:xfrm rot="0">
            <a:off x="1285559" y="4269772"/>
            <a:ext cx="7469068" cy="1144270"/>
          </a:xfrm>
          <a:prstGeom prst="rect">
            <a:avLst/>
          </a:prstGeom>
        </p:spPr>
        <p:txBody>
          <a:bodyPr anchor="t" rtlCol="false" tIns="0" lIns="0" bIns="0" rIns="0">
            <a:spAutoFit/>
          </a:bodyPr>
          <a:lstStyle/>
          <a:p>
            <a:pPr>
              <a:lnSpc>
                <a:spcPts val="3079"/>
              </a:lnSpc>
            </a:pPr>
            <a:r>
              <a:rPr lang="en-US" sz="2200">
                <a:solidFill>
                  <a:srgbClr val="000000"/>
                </a:solidFill>
                <a:latin typeface="Open Sauce Light"/>
              </a:rPr>
              <a:t>Artificial intelligence that keeps behind-the-scenes operations rolling faster will guarantee business optimization like never before.</a:t>
            </a:r>
          </a:p>
        </p:txBody>
      </p:sp>
      <p:sp>
        <p:nvSpPr>
          <p:cNvPr name="AutoShape 4" id="4"/>
          <p:cNvSpPr/>
          <p:nvPr/>
        </p:nvSpPr>
        <p:spPr>
          <a:xfrm rot="0">
            <a:off x="1285559" y="6136527"/>
            <a:ext cx="7469068" cy="0"/>
          </a:xfrm>
          <a:prstGeom prst="line">
            <a:avLst/>
          </a:prstGeom>
          <a:ln cap="rnd" w="9525">
            <a:solidFill>
              <a:srgbClr val="9179FA"/>
            </a:solidFill>
            <a:prstDash val="solid"/>
            <a:headEnd type="none" len="sm" w="sm"/>
            <a:tailEnd type="none" len="sm" w="sm"/>
          </a:ln>
        </p:spPr>
      </p:sp>
      <p:sp>
        <p:nvSpPr>
          <p:cNvPr name="TextBox 5" id="5"/>
          <p:cNvSpPr txBox="true"/>
          <p:nvPr/>
        </p:nvSpPr>
        <p:spPr>
          <a:xfrm rot="0">
            <a:off x="1285559" y="7035223"/>
            <a:ext cx="7469068" cy="1144270"/>
          </a:xfrm>
          <a:prstGeom prst="rect">
            <a:avLst/>
          </a:prstGeom>
        </p:spPr>
        <p:txBody>
          <a:bodyPr anchor="t" rtlCol="false" tIns="0" lIns="0" bIns="0" rIns="0">
            <a:spAutoFit/>
          </a:bodyPr>
          <a:lstStyle/>
          <a:p>
            <a:pPr>
              <a:lnSpc>
                <a:spcPts val="3079"/>
              </a:lnSpc>
            </a:pPr>
            <a:r>
              <a:rPr lang="en-US" sz="2200">
                <a:solidFill>
                  <a:srgbClr val="000000"/>
                </a:solidFill>
                <a:latin typeface="Open Sauce Light"/>
              </a:rPr>
              <a:t>Robotic Process Automation will significantly reduce error rates and boost customer service/operational efficiency.</a:t>
            </a:r>
          </a:p>
        </p:txBody>
      </p:sp>
      <p:sp>
        <p:nvSpPr>
          <p:cNvPr name="AutoShape 6" id="6"/>
          <p:cNvSpPr/>
          <p:nvPr/>
        </p:nvSpPr>
        <p:spPr>
          <a:xfrm rot="0">
            <a:off x="1285559" y="9106765"/>
            <a:ext cx="7469068" cy="0"/>
          </a:xfrm>
          <a:prstGeom prst="line">
            <a:avLst/>
          </a:prstGeom>
          <a:ln cap="rnd" w="9525">
            <a:solidFill>
              <a:srgbClr val="9179FA"/>
            </a:solidFill>
            <a:prstDash val="solid"/>
            <a:headEnd type="none" len="sm" w="sm"/>
            <a:tailEnd type="none" len="sm" w="sm"/>
          </a:ln>
        </p:spPr>
      </p:sp>
      <p:sp>
        <p:nvSpPr>
          <p:cNvPr name="TextBox 7" id="7"/>
          <p:cNvSpPr txBox="true"/>
          <p:nvPr/>
        </p:nvSpPr>
        <p:spPr>
          <a:xfrm rot="0">
            <a:off x="9790232" y="1504321"/>
            <a:ext cx="7469068" cy="1534795"/>
          </a:xfrm>
          <a:prstGeom prst="rect">
            <a:avLst/>
          </a:prstGeom>
        </p:spPr>
        <p:txBody>
          <a:bodyPr anchor="t" rtlCol="false" tIns="0" lIns="0" bIns="0" rIns="0">
            <a:spAutoFit/>
          </a:bodyPr>
          <a:lstStyle/>
          <a:p>
            <a:pPr>
              <a:lnSpc>
                <a:spcPts val="3079"/>
              </a:lnSpc>
            </a:pPr>
            <a:r>
              <a:rPr lang="en-US" sz="2200">
                <a:solidFill>
                  <a:srgbClr val="000000"/>
                </a:solidFill>
                <a:latin typeface="Open Sauce Light"/>
              </a:rPr>
              <a:t>Cloud technology will allow telecoms to operate with more efficiency as this guarantees scalability and cost-effectiveness, allowing them to adjust better to market demands.</a:t>
            </a:r>
          </a:p>
        </p:txBody>
      </p:sp>
      <p:sp>
        <p:nvSpPr>
          <p:cNvPr name="AutoShape 8" id="8"/>
          <p:cNvSpPr/>
          <p:nvPr/>
        </p:nvSpPr>
        <p:spPr>
          <a:xfrm rot="0">
            <a:off x="9790232" y="3566338"/>
            <a:ext cx="7469068" cy="0"/>
          </a:xfrm>
          <a:prstGeom prst="line">
            <a:avLst/>
          </a:prstGeom>
          <a:ln cap="rnd" w="9525">
            <a:solidFill>
              <a:srgbClr val="9179FA"/>
            </a:solidFill>
            <a:prstDash val="solid"/>
            <a:headEnd type="none" len="sm" w="sm"/>
            <a:tailEnd type="none" len="sm" w="sm"/>
          </a:ln>
        </p:spPr>
      </p:sp>
      <p:sp>
        <p:nvSpPr>
          <p:cNvPr name="TextBox 9" id="9"/>
          <p:cNvSpPr txBox="true"/>
          <p:nvPr/>
        </p:nvSpPr>
        <p:spPr>
          <a:xfrm rot="0">
            <a:off x="9790232" y="4074510"/>
            <a:ext cx="7469068" cy="1534795"/>
          </a:xfrm>
          <a:prstGeom prst="rect">
            <a:avLst/>
          </a:prstGeom>
        </p:spPr>
        <p:txBody>
          <a:bodyPr anchor="t" rtlCol="false" tIns="0" lIns="0" bIns="0" rIns="0">
            <a:spAutoFit/>
          </a:bodyPr>
          <a:lstStyle/>
          <a:p>
            <a:pPr>
              <a:lnSpc>
                <a:spcPts val="3079"/>
              </a:lnSpc>
            </a:pPr>
            <a:r>
              <a:rPr lang="en-US" sz="2200">
                <a:solidFill>
                  <a:srgbClr val="000000"/>
                </a:solidFill>
                <a:latin typeface="Open Sauce Light"/>
              </a:rPr>
              <a:t>The IoT or the Internet of Things is a technology that helps ensure minimal downtime for data centers and base stations. The telecom industry will continue to develop its services to improve IoT technology.</a:t>
            </a:r>
          </a:p>
        </p:txBody>
      </p:sp>
      <p:sp>
        <p:nvSpPr>
          <p:cNvPr name="AutoShape 10" id="10"/>
          <p:cNvSpPr/>
          <p:nvPr/>
        </p:nvSpPr>
        <p:spPr>
          <a:xfrm rot="0">
            <a:off x="9790232" y="6136527"/>
            <a:ext cx="7469068" cy="0"/>
          </a:xfrm>
          <a:prstGeom prst="line">
            <a:avLst/>
          </a:prstGeom>
          <a:ln cap="rnd" w="9525">
            <a:solidFill>
              <a:srgbClr val="9179FA"/>
            </a:solidFill>
            <a:prstDash val="solid"/>
            <a:headEnd type="none" len="sm" w="sm"/>
            <a:tailEnd type="none" len="sm" w="sm"/>
          </a:ln>
        </p:spPr>
      </p:sp>
      <p:sp>
        <p:nvSpPr>
          <p:cNvPr name="TextBox 11" id="11"/>
          <p:cNvSpPr txBox="true"/>
          <p:nvPr/>
        </p:nvSpPr>
        <p:spPr>
          <a:xfrm rot="0">
            <a:off x="9790232" y="6644698"/>
            <a:ext cx="7469068" cy="1925320"/>
          </a:xfrm>
          <a:prstGeom prst="rect">
            <a:avLst/>
          </a:prstGeom>
        </p:spPr>
        <p:txBody>
          <a:bodyPr anchor="t" rtlCol="false" tIns="0" lIns="0" bIns="0" rIns="0">
            <a:spAutoFit/>
          </a:bodyPr>
          <a:lstStyle/>
          <a:p>
            <a:pPr>
              <a:lnSpc>
                <a:spcPts val="3079"/>
              </a:lnSpc>
            </a:pPr>
            <a:r>
              <a:rPr lang="en-US" sz="2200">
                <a:solidFill>
                  <a:srgbClr val="000000"/>
                </a:solidFill>
                <a:latin typeface="Open Sauce Light"/>
              </a:rPr>
              <a:t>In-house software development is crucial in ramping up security and productivity. New software (with new tools and services that shift security efforts) will prevent any technological breach leading to systemwide failures.will guarantee business optimization like never before.</a:t>
            </a:r>
          </a:p>
        </p:txBody>
      </p:sp>
      <p:sp>
        <p:nvSpPr>
          <p:cNvPr name="AutoShape 12" id="12"/>
          <p:cNvSpPr/>
          <p:nvPr/>
        </p:nvSpPr>
        <p:spPr>
          <a:xfrm rot="0">
            <a:off x="9790232" y="9097240"/>
            <a:ext cx="7469068" cy="0"/>
          </a:xfrm>
          <a:prstGeom prst="line">
            <a:avLst/>
          </a:prstGeom>
          <a:ln cap="rnd" w="9525">
            <a:solidFill>
              <a:srgbClr val="9179FA"/>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04825">
            <a:off x="6143849" y="-565255"/>
            <a:ext cx="17836200" cy="12161046"/>
          </a:xfrm>
          <a:custGeom>
            <a:avLst/>
            <a:gdLst/>
            <a:ahLst/>
            <a:cxnLst/>
            <a:rect r="r" b="b" t="t" l="l"/>
            <a:pathLst>
              <a:path h="12161046" w="17836200">
                <a:moveTo>
                  <a:pt x="0" y="0"/>
                </a:moveTo>
                <a:lnTo>
                  <a:pt x="17836200" y="0"/>
                </a:lnTo>
                <a:lnTo>
                  <a:pt x="17836200" y="12161045"/>
                </a:lnTo>
                <a:lnTo>
                  <a:pt x="0" y="12161045"/>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305050"/>
            <a:ext cx="11357671" cy="3584520"/>
          </a:xfrm>
          <a:prstGeom prst="rect">
            <a:avLst/>
          </a:prstGeom>
        </p:spPr>
        <p:txBody>
          <a:bodyPr anchor="t" rtlCol="false" tIns="0" lIns="0" bIns="0" rIns="0">
            <a:spAutoFit/>
          </a:bodyPr>
          <a:lstStyle/>
          <a:p>
            <a:pPr>
              <a:lnSpc>
                <a:spcPts val="9445"/>
              </a:lnSpc>
            </a:pPr>
            <a:r>
              <a:rPr lang="en-US" sz="7870">
                <a:solidFill>
                  <a:srgbClr val="FFFFFF"/>
                </a:solidFill>
                <a:latin typeface="Open Sauce Light"/>
              </a:rPr>
              <a:t>"Any sufficiently advanced technology is </a:t>
            </a:r>
            <a:r>
              <a:rPr lang="en-US" sz="7870">
                <a:solidFill>
                  <a:srgbClr val="9179FA"/>
                </a:solidFill>
                <a:latin typeface="Open Sauce Medium"/>
              </a:rPr>
              <a:t>equivalent to magic.</a:t>
            </a:r>
            <a:r>
              <a:rPr lang="en-US" sz="7870">
                <a:solidFill>
                  <a:srgbClr val="FFFFFF"/>
                </a:solidFill>
                <a:latin typeface="Open Sauce Light"/>
              </a:rPr>
              <a:t>"</a:t>
            </a:r>
          </a:p>
        </p:txBody>
      </p:sp>
      <p:sp>
        <p:nvSpPr>
          <p:cNvPr name="TextBox 4" id="4"/>
          <p:cNvSpPr txBox="true"/>
          <p:nvPr/>
        </p:nvSpPr>
        <p:spPr>
          <a:xfrm rot="0">
            <a:off x="1028700" y="8776970"/>
            <a:ext cx="5098034" cy="481330"/>
          </a:xfrm>
          <a:prstGeom prst="rect">
            <a:avLst/>
          </a:prstGeom>
        </p:spPr>
        <p:txBody>
          <a:bodyPr anchor="t" rtlCol="false" tIns="0" lIns="0" bIns="0" rIns="0">
            <a:spAutoFit/>
          </a:bodyPr>
          <a:lstStyle/>
          <a:p>
            <a:pPr>
              <a:lnSpc>
                <a:spcPts val="3919"/>
              </a:lnSpc>
            </a:pPr>
            <a:r>
              <a:rPr lang="en-US" sz="2800">
                <a:solidFill>
                  <a:srgbClr val="FFFFFF"/>
                </a:solidFill>
                <a:latin typeface="Open Sauce Light"/>
              </a:rPr>
              <a:t>SIR ARTHUR C. CLARKE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8913313">
            <a:off x="5628595" y="-4100810"/>
            <a:ext cx="17155205" cy="13942503"/>
          </a:xfrm>
          <a:custGeom>
            <a:avLst/>
            <a:gdLst/>
            <a:ahLst/>
            <a:cxnLst/>
            <a:rect r="r" b="b" t="t" l="l"/>
            <a:pathLst>
              <a:path h="13942503" w="17155205">
                <a:moveTo>
                  <a:pt x="0" y="0"/>
                </a:moveTo>
                <a:lnTo>
                  <a:pt x="17155205" y="0"/>
                </a:lnTo>
                <a:lnTo>
                  <a:pt x="17155205" y="13942503"/>
                </a:lnTo>
                <a:lnTo>
                  <a:pt x="0" y="13942503"/>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96084" y="5404092"/>
            <a:ext cx="9535200" cy="3288817"/>
            <a:chOff x="0" y="0"/>
            <a:chExt cx="12713600" cy="4385089"/>
          </a:xfrm>
        </p:grpSpPr>
        <p:sp>
          <p:nvSpPr>
            <p:cNvPr name="TextBox 4" id="4"/>
            <p:cNvSpPr txBox="true"/>
            <p:nvPr/>
          </p:nvSpPr>
          <p:spPr>
            <a:xfrm rot="0">
              <a:off x="0" y="0"/>
              <a:ext cx="12713600" cy="3073400"/>
            </a:xfrm>
            <a:prstGeom prst="rect">
              <a:avLst/>
            </a:prstGeom>
          </p:spPr>
          <p:txBody>
            <a:bodyPr anchor="t" rtlCol="false" tIns="0" lIns="0" bIns="0" rIns="0">
              <a:spAutoFit/>
            </a:bodyPr>
            <a:lstStyle/>
            <a:p>
              <a:pPr>
                <a:lnSpc>
                  <a:spcPts val="9120"/>
                </a:lnSpc>
              </a:pPr>
              <a:r>
                <a:rPr lang="en-US" sz="7600">
                  <a:solidFill>
                    <a:srgbClr val="FFFFFF"/>
                  </a:solidFill>
                  <a:latin typeface="Open Sauce Light"/>
                </a:rPr>
                <a:t>Do you have</a:t>
              </a:r>
            </a:p>
            <a:p>
              <a:pPr>
                <a:lnSpc>
                  <a:spcPts val="9120"/>
                </a:lnSpc>
              </a:pPr>
              <a:r>
                <a:rPr lang="en-US" sz="7600">
                  <a:solidFill>
                    <a:srgbClr val="9179FA"/>
                  </a:solidFill>
                  <a:latin typeface="Open Sauce Medium"/>
                </a:rPr>
                <a:t>any questions?</a:t>
              </a:r>
            </a:p>
          </p:txBody>
        </p:sp>
        <p:sp>
          <p:nvSpPr>
            <p:cNvPr name="TextBox 5" id="5"/>
            <p:cNvSpPr txBox="true"/>
            <p:nvPr/>
          </p:nvSpPr>
          <p:spPr>
            <a:xfrm rot="0">
              <a:off x="0" y="3708814"/>
              <a:ext cx="12713600" cy="676275"/>
            </a:xfrm>
            <a:prstGeom prst="rect">
              <a:avLst/>
            </a:prstGeom>
          </p:spPr>
          <p:txBody>
            <a:bodyPr anchor="t" rtlCol="false" tIns="0" lIns="0" bIns="0" rIns="0">
              <a:spAutoFit/>
            </a:bodyPr>
            <a:lstStyle/>
            <a:p>
              <a:pPr>
                <a:lnSpc>
                  <a:spcPts val="4200"/>
                </a:lnSpc>
              </a:pPr>
              <a:r>
                <a:rPr lang="en-US" sz="3000">
                  <a:solidFill>
                    <a:srgbClr val="FFFFFF"/>
                  </a:solidFill>
                  <a:latin typeface="Open Sauce Medium"/>
                </a:rPr>
                <a:t>Send it to us!</a:t>
              </a:r>
              <a:r>
                <a:rPr lang="en-US" sz="3000">
                  <a:solidFill>
                    <a:srgbClr val="FFFFFF"/>
                  </a:solidFill>
                  <a:latin typeface="Open Sauce Light"/>
                </a:rPr>
                <a:t> We hope you learned something new.</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78397" y="1736821"/>
            <a:ext cx="637676" cy="460286"/>
          </a:xfrm>
          <a:custGeom>
            <a:avLst/>
            <a:gdLst/>
            <a:ahLst/>
            <a:cxnLst/>
            <a:rect r="r" b="b" t="t" l="l"/>
            <a:pathLst>
              <a:path h="460286" w="637676">
                <a:moveTo>
                  <a:pt x="0" y="0"/>
                </a:moveTo>
                <a:lnTo>
                  <a:pt x="637677" y="0"/>
                </a:lnTo>
                <a:lnTo>
                  <a:pt x="637677" y="460286"/>
                </a:lnTo>
                <a:lnTo>
                  <a:pt x="0" y="460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01798" y="1634749"/>
            <a:ext cx="506174" cy="664429"/>
          </a:xfrm>
          <a:custGeom>
            <a:avLst/>
            <a:gdLst/>
            <a:ahLst/>
            <a:cxnLst/>
            <a:rect r="r" b="b" t="t" l="l"/>
            <a:pathLst>
              <a:path h="664429" w="506174">
                <a:moveTo>
                  <a:pt x="0" y="0"/>
                </a:moveTo>
                <a:lnTo>
                  <a:pt x="506174" y="0"/>
                </a:lnTo>
                <a:lnTo>
                  <a:pt x="506174" y="664430"/>
                </a:lnTo>
                <a:lnTo>
                  <a:pt x="0" y="664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598123" y="1685785"/>
            <a:ext cx="573835" cy="562358"/>
          </a:xfrm>
          <a:custGeom>
            <a:avLst/>
            <a:gdLst/>
            <a:ahLst/>
            <a:cxnLst/>
            <a:rect r="r" b="b" t="t" l="l"/>
            <a:pathLst>
              <a:path h="562358" w="573835">
                <a:moveTo>
                  <a:pt x="0" y="0"/>
                </a:moveTo>
                <a:lnTo>
                  <a:pt x="573835" y="0"/>
                </a:lnTo>
                <a:lnTo>
                  <a:pt x="573835" y="562358"/>
                </a:lnTo>
                <a:lnTo>
                  <a:pt x="0" y="562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625834" y="1634749"/>
            <a:ext cx="443356" cy="664429"/>
          </a:xfrm>
          <a:custGeom>
            <a:avLst/>
            <a:gdLst/>
            <a:ahLst/>
            <a:cxnLst/>
            <a:rect r="r" b="b" t="t" l="l"/>
            <a:pathLst>
              <a:path h="664429" w="443356">
                <a:moveTo>
                  <a:pt x="0" y="0"/>
                </a:moveTo>
                <a:lnTo>
                  <a:pt x="443356" y="0"/>
                </a:lnTo>
                <a:lnTo>
                  <a:pt x="443356" y="664430"/>
                </a:lnTo>
                <a:lnTo>
                  <a:pt x="0" y="6644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098795" y="1681883"/>
            <a:ext cx="540100" cy="570163"/>
          </a:xfrm>
          <a:custGeom>
            <a:avLst/>
            <a:gdLst/>
            <a:ahLst/>
            <a:cxnLst/>
            <a:rect r="r" b="b" t="t" l="l"/>
            <a:pathLst>
              <a:path h="570163" w="540100">
                <a:moveTo>
                  <a:pt x="0" y="0"/>
                </a:moveTo>
                <a:lnTo>
                  <a:pt x="540099" y="0"/>
                </a:lnTo>
                <a:lnTo>
                  <a:pt x="540099" y="570162"/>
                </a:lnTo>
                <a:lnTo>
                  <a:pt x="0" y="5701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6014922" y="1634749"/>
            <a:ext cx="591946" cy="664429"/>
          </a:xfrm>
          <a:custGeom>
            <a:avLst/>
            <a:gdLst/>
            <a:ahLst/>
            <a:cxnLst/>
            <a:rect r="r" b="b" t="t" l="l"/>
            <a:pathLst>
              <a:path h="664429" w="591946">
                <a:moveTo>
                  <a:pt x="0" y="0"/>
                </a:moveTo>
                <a:lnTo>
                  <a:pt x="591946" y="0"/>
                </a:lnTo>
                <a:lnTo>
                  <a:pt x="591946" y="664430"/>
                </a:lnTo>
                <a:lnTo>
                  <a:pt x="0" y="6644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8672651" y="8069686"/>
            <a:ext cx="643423" cy="500700"/>
          </a:xfrm>
          <a:custGeom>
            <a:avLst/>
            <a:gdLst/>
            <a:ahLst/>
            <a:cxnLst/>
            <a:rect r="r" b="b" t="t" l="l"/>
            <a:pathLst>
              <a:path h="500700" w="643423">
                <a:moveTo>
                  <a:pt x="0" y="0"/>
                </a:moveTo>
                <a:lnTo>
                  <a:pt x="643423" y="0"/>
                </a:lnTo>
                <a:lnTo>
                  <a:pt x="643423" y="500700"/>
                </a:lnTo>
                <a:lnTo>
                  <a:pt x="0" y="500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321999" y="7987821"/>
            <a:ext cx="265772" cy="664429"/>
          </a:xfrm>
          <a:custGeom>
            <a:avLst/>
            <a:gdLst/>
            <a:ahLst/>
            <a:cxnLst/>
            <a:rect r="r" b="b" t="t" l="l"/>
            <a:pathLst>
              <a:path h="664429" w="265772">
                <a:moveTo>
                  <a:pt x="0" y="0"/>
                </a:moveTo>
                <a:lnTo>
                  <a:pt x="265772" y="0"/>
                </a:lnTo>
                <a:lnTo>
                  <a:pt x="265772" y="664430"/>
                </a:lnTo>
                <a:lnTo>
                  <a:pt x="0" y="66443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1543407" y="8086483"/>
            <a:ext cx="683268" cy="467107"/>
          </a:xfrm>
          <a:custGeom>
            <a:avLst/>
            <a:gdLst/>
            <a:ahLst/>
            <a:cxnLst/>
            <a:rect r="r" b="b" t="t" l="l"/>
            <a:pathLst>
              <a:path h="467107" w="683268">
                <a:moveTo>
                  <a:pt x="0" y="0"/>
                </a:moveTo>
                <a:lnTo>
                  <a:pt x="683267" y="0"/>
                </a:lnTo>
                <a:lnTo>
                  <a:pt x="683267" y="467106"/>
                </a:lnTo>
                <a:lnTo>
                  <a:pt x="0" y="4671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4564698" y="8038764"/>
            <a:ext cx="565628" cy="562543"/>
          </a:xfrm>
          <a:custGeom>
            <a:avLst/>
            <a:gdLst/>
            <a:ahLst/>
            <a:cxnLst/>
            <a:rect r="r" b="b" t="t" l="l"/>
            <a:pathLst>
              <a:path h="562543" w="565628">
                <a:moveTo>
                  <a:pt x="0" y="0"/>
                </a:moveTo>
                <a:lnTo>
                  <a:pt x="565628" y="0"/>
                </a:lnTo>
                <a:lnTo>
                  <a:pt x="565628" y="562544"/>
                </a:lnTo>
                <a:lnTo>
                  <a:pt x="0" y="56254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3247435" y="7987821"/>
            <a:ext cx="242819" cy="664429"/>
          </a:xfrm>
          <a:custGeom>
            <a:avLst/>
            <a:gdLst/>
            <a:ahLst/>
            <a:cxnLst/>
            <a:rect r="r" b="b" t="t" l="l"/>
            <a:pathLst>
              <a:path h="664429" w="242819">
                <a:moveTo>
                  <a:pt x="0" y="0"/>
                </a:moveTo>
                <a:lnTo>
                  <a:pt x="242819" y="0"/>
                </a:lnTo>
                <a:lnTo>
                  <a:pt x="242819" y="664430"/>
                </a:lnTo>
                <a:lnTo>
                  <a:pt x="0" y="66443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6014922" y="8035364"/>
            <a:ext cx="591946" cy="569344"/>
          </a:xfrm>
          <a:custGeom>
            <a:avLst/>
            <a:gdLst/>
            <a:ahLst/>
            <a:cxnLst/>
            <a:rect r="r" b="b" t="t" l="l"/>
            <a:pathLst>
              <a:path h="569344" w="591946">
                <a:moveTo>
                  <a:pt x="0" y="0"/>
                </a:moveTo>
                <a:lnTo>
                  <a:pt x="591946" y="0"/>
                </a:lnTo>
                <a:lnTo>
                  <a:pt x="591946" y="569344"/>
                </a:lnTo>
                <a:lnTo>
                  <a:pt x="0" y="5693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805759" y="6399553"/>
            <a:ext cx="382953" cy="664429"/>
          </a:xfrm>
          <a:custGeom>
            <a:avLst/>
            <a:gdLst/>
            <a:ahLst/>
            <a:cxnLst/>
            <a:rect r="r" b="b" t="t" l="l"/>
            <a:pathLst>
              <a:path h="664429" w="382953">
                <a:moveTo>
                  <a:pt x="0" y="0"/>
                </a:moveTo>
                <a:lnTo>
                  <a:pt x="382953" y="0"/>
                </a:lnTo>
                <a:lnTo>
                  <a:pt x="382953" y="664430"/>
                </a:lnTo>
                <a:lnTo>
                  <a:pt x="0" y="66443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10222939" y="6399553"/>
            <a:ext cx="463892" cy="664429"/>
          </a:xfrm>
          <a:custGeom>
            <a:avLst/>
            <a:gdLst/>
            <a:ahLst/>
            <a:cxnLst/>
            <a:rect r="r" b="b" t="t" l="l"/>
            <a:pathLst>
              <a:path h="664429" w="463892">
                <a:moveTo>
                  <a:pt x="0" y="0"/>
                </a:moveTo>
                <a:lnTo>
                  <a:pt x="463892" y="0"/>
                </a:lnTo>
                <a:lnTo>
                  <a:pt x="463892" y="664430"/>
                </a:lnTo>
                <a:lnTo>
                  <a:pt x="0" y="66443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11635578" y="6399553"/>
            <a:ext cx="498926" cy="664429"/>
          </a:xfrm>
          <a:custGeom>
            <a:avLst/>
            <a:gdLst/>
            <a:ahLst/>
            <a:cxnLst/>
            <a:rect r="r" b="b" t="t" l="l"/>
            <a:pathLst>
              <a:path h="664429" w="498926">
                <a:moveTo>
                  <a:pt x="0" y="0"/>
                </a:moveTo>
                <a:lnTo>
                  <a:pt x="498925" y="0"/>
                </a:lnTo>
                <a:lnTo>
                  <a:pt x="498925" y="664430"/>
                </a:lnTo>
                <a:lnTo>
                  <a:pt x="0" y="66443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4591405" y="6399553"/>
            <a:ext cx="512215" cy="664429"/>
          </a:xfrm>
          <a:custGeom>
            <a:avLst/>
            <a:gdLst/>
            <a:ahLst/>
            <a:cxnLst/>
            <a:rect r="r" b="b" t="t" l="l"/>
            <a:pathLst>
              <a:path h="664429" w="512215">
                <a:moveTo>
                  <a:pt x="0" y="0"/>
                </a:moveTo>
                <a:lnTo>
                  <a:pt x="512214" y="0"/>
                </a:lnTo>
                <a:lnTo>
                  <a:pt x="512214" y="664430"/>
                </a:lnTo>
                <a:lnTo>
                  <a:pt x="0" y="66443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3222670" y="6399553"/>
            <a:ext cx="292349" cy="664429"/>
          </a:xfrm>
          <a:custGeom>
            <a:avLst/>
            <a:gdLst/>
            <a:ahLst/>
            <a:cxnLst/>
            <a:rect r="r" b="b" t="t" l="l"/>
            <a:pathLst>
              <a:path h="664429" w="292349">
                <a:moveTo>
                  <a:pt x="0" y="0"/>
                </a:moveTo>
                <a:lnTo>
                  <a:pt x="292349" y="0"/>
                </a:lnTo>
                <a:lnTo>
                  <a:pt x="292349" y="664430"/>
                </a:lnTo>
                <a:lnTo>
                  <a:pt x="0" y="664430"/>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6052096" y="6472969"/>
            <a:ext cx="517597" cy="517597"/>
          </a:xfrm>
          <a:custGeom>
            <a:avLst/>
            <a:gdLst/>
            <a:ahLst/>
            <a:cxnLst/>
            <a:rect r="r" b="b" t="t" l="l"/>
            <a:pathLst>
              <a:path h="517597" w="517597">
                <a:moveTo>
                  <a:pt x="0" y="0"/>
                </a:moveTo>
                <a:lnTo>
                  <a:pt x="517598" y="0"/>
                </a:lnTo>
                <a:lnTo>
                  <a:pt x="517598" y="517598"/>
                </a:lnTo>
                <a:lnTo>
                  <a:pt x="0" y="51759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8697612" y="4851504"/>
            <a:ext cx="599246" cy="583992"/>
          </a:xfrm>
          <a:custGeom>
            <a:avLst/>
            <a:gdLst/>
            <a:ahLst/>
            <a:cxnLst/>
            <a:rect r="r" b="b" t="t" l="l"/>
            <a:pathLst>
              <a:path h="583992" w="599246">
                <a:moveTo>
                  <a:pt x="0" y="0"/>
                </a:moveTo>
                <a:lnTo>
                  <a:pt x="599246" y="0"/>
                </a:lnTo>
                <a:lnTo>
                  <a:pt x="599246" y="583992"/>
                </a:lnTo>
                <a:lnTo>
                  <a:pt x="0" y="58399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10210858" y="4811285"/>
            <a:ext cx="488053" cy="664429"/>
          </a:xfrm>
          <a:custGeom>
            <a:avLst/>
            <a:gdLst/>
            <a:ahLst/>
            <a:cxnLst/>
            <a:rect r="r" b="b" t="t" l="l"/>
            <a:pathLst>
              <a:path h="664429" w="488053">
                <a:moveTo>
                  <a:pt x="0" y="0"/>
                </a:moveTo>
                <a:lnTo>
                  <a:pt x="488053" y="0"/>
                </a:lnTo>
                <a:lnTo>
                  <a:pt x="488053" y="664430"/>
                </a:lnTo>
                <a:lnTo>
                  <a:pt x="0" y="664430"/>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11589672" y="4811285"/>
            <a:ext cx="590738" cy="664429"/>
          </a:xfrm>
          <a:custGeom>
            <a:avLst/>
            <a:gdLst/>
            <a:ahLst/>
            <a:cxnLst/>
            <a:rect r="r" b="b" t="t" l="l"/>
            <a:pathLst>
              <a:path h="664429" w="590738">
                <a:moveTo>
                  <a:pt x="0" y="0"/>
                </a:moveTo>
                <a:lnTo>
                  <a:pt x="590738" y="0"/>
                </a:lnTo>
                <a:lnTo>
                  <a:pt x="590738" y="664430"/>
                </a:lnTo>
                <a:lnTo>
                  <a:pt x="0" y="66443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4587780" y="4811285"/>
            <a:ext cx="519463" cy="664429"/>
          </a:xfrm>
          <a:custGeom>
            <a:avLst/>
            <a:gdLst/>
            <a:ahLst/>
            <a:cxnLst/>
            <a:rect r="r" b="b" t="t" l="l"/>
            <a:pathLst>
              <a:path h="664429" w="519463">
                <a:moveTo>
                  <a:pt x="0" y="0"/>
                </a:moveTo>
                <a:lnTo>
                  <a:pt x="519463" y="0"/>
                </a:lnTo>
                <a:lnTo>
                  <a:pt x="519463" y="664430"/>
                </a:lnTo>
                <a:lnTo>
                  <a:pt x="0" y="66443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13024095" y="4865193"/>
            <a:ext cx="689500" cy="556614"/>
          </a:xfrm>
          <a:custGeom>
            <a:avLst/>
            <a:gdLst/>
            <a:ahLst/>
            <a:cxnLst/>
            <a:rect r="r" b="b" t="t" l="l"/>
            <a:pathLst>
              <a:path h="556614" w="689500">
                <a:moveTo>
                  <a:pt x="0" y="0"/>
                </a:moveTo>
                <a:lnTo>
                  <a:pt x="689499" y="0"/>
                </a:lnTo>
                <a:lnTo>
                  <a:pt x="689499" y="556614"/>
                </a:lnTo>
                <a:lnTo>
                  <a:pt x="0" y="55661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5981429" y="4909879"/>
            <a:ext cx="658931" cy="467242"/>
          </a:xfrm>
          <a:custGeom>
            <a:avLst/>
            <a:gdLst/>
            <a:ahLst/>
            <a:cxnLst/>
            <a:rect r="r" b="b" t="t" l="l"/>
            <a:pathLst>
              <a:path h="467242" w="658931">
                <a:moveTo>
                  <a:pt x="0" y="0"/>
                </a:moveTo>
                <a:lnTo>
                  <a:pt x="658932" y="0"/>
                </a:lnTo>
                <a:lnTo>
                  <a:pt x="658932" y="467242"/>
                </a:lnTo>
                <a:lnTo>
                  <a:pt x="0" y="467242"/>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8628108" y="3223017"/>
            <a:ext cx="738255" cy="664429"/>
          </a:xfrm>
          <a:custGeom>
            <a:avLst/>
            <a:gdLst/>
            <a:ahLst/>
            <a:cxnLst/>
            <a:rect r="r" b="b" t="t" l="l"/>
            <a:pathLst>
              <a:path h="664429" w="738255">
                <a:moveTo>
                  <a:pt x="0" y="0"/>
                </a:moveTo>
                <a:lnTo>
                  <a:pt x="738255" y="0"/>
                </a:lnTo>
                <a:lnTo>
                  <a:pt x="738255" y="664430"/>
                </a:lnTo>
                <a:lnTo>
                  <a:pt x="0" y="664430"/>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10163783" y="3255969"/>
            <a:ext cx="582204" cy="598527"/>
          </a:xfrm>
          <a:custGeom>
            <a:avLst/>
            <a:gdLst/>
            <a:ahLst/>
            <a:cxnLst/>
            <a:rect r="r" b="b" t="t" l="l"/>
            <a:pathLst>
              <a:path h="598527" w="582204">
                <a:moveTo>
                  <a:pt x="0" y="0"/>
                </a:moveTo>
                <a:lnTo>
                  <a:pt x="582203" y="0"/>
                </a:lnTo>
                <a:lnTo>
                  <a:pt x="582203" y="598527"/>
                </a:lnTo>
                <a:lnTo>
                  <a:pt x="0" y="59852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11576232" y="3255969"/>
            <a:ext cx="617617" cy="598527"/>
          </a:xfrm>
          <a:custGeom>
            <a:avLst/>
            <a:gdLst/>
            <a:ahLst/>
            <a:cxnLst/>
            <a:rect r="r" b="b" t="t" l="l"/>
            <a:pathLst>
              <a:path h="598527" w="617617">
                <a:moveTo>
                  <a:pt x="0" y="0"/>
                </a:moveTo>
                <a:lnTo>
                  <a:pt x="617617" y="0"/>
                </a:lnTo>
                <a:lnTo>
                  <a:pt x="617617" y="598527"/>
                </a:lnTo>
                <a:lnTo>
                  <a:pt x="0" y="59852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4511015" y="3223017"/>
            <a:ext cx="672995" cy="664429"/>
          </a:xfrm>
          <a:custGeom>
            <a:avLst/>
            <a:gdLst/>
            <a:ahLst/>
            <a:cxnLst/>
            <a:rect r="r" b="b" t="t" l="l"/>
            <a:pathLst>
              <a:path h="664429" w="672995">
                <a:moveTo>
                  <a:pt x="0" y="0"/>
                </a:moveTo>
                <a:lnTo>
                  <a:pt x="672994" y="0"/>
                </a:lnTo>
                <a:lnTo>
                  <a:pt x="672994" y="664430"/>
                </a:lnTo>
                <a:lnTo>
                  <a:pt x="0" y="664430"/>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3119985" y="3223017"/>
            <a:ext cx="497718" cy="664429"/>
          </a:xfrm>
          <a:custGeom>
            <a:avLst/>
            <a:gdLst/>
            <a:ahLst/>
            <a:cxnLst/>
            <a:rect r="r" b="b" t="t" l="l"/>
            <a:pathLst>
              <a:path h="664429" w="497718">
                <a:moveTo>
                  <a:pt x="0" y="0"/>
                </a:moveTo>
                <a:lnTo>
                  <a:pt x="497718" y="0"/>
                </a:lnTo>
                <a:lnTo>
                  <a:pt x="497718" y="664430"/>
                </a:lnTo>
                <a:lnTo>
                  <a:pt x="0" y="664430"/>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6092841" y="3223017"/>
            <a:ext cx="436107" cy="664429"/>
          </a:xfrm>
          <a:custGeom>
            <a:avLst/>
            <a:gdLst/>
            <a:ahLst/>
            <a:cxnLst/>
            <a:rect r="r" b="b" t="t" l="l"/>
            <a:pathLst>
              <a:path h="664429" w="436107">
                <a:moveTo>
                  <a:pt x="0" y="0"/>
                </a:moveTo>
                <a:lnTo>
                  <a:pt x="436108" y="0"/>
                </a:lnTo>
                <a:lnTo>
                  <a:pt x="436108" y="664430"/>
                </a:lnTo>
                <a:lnTo>
                  <a:pt x="0" y="664430"/>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grpSp>
        <p:nvGrpSpPr>
          <p:cNvPr name="Group 32" id="32"/>
          <p:cNvGrpSpPr/>
          <p:nvPr/>
        </p:nvGrpSpPr>
        <p:grpSpPr>
          <a:xfrm rot="0">
            <a:off x="1618189" y="1577166"/>
            <a:ext cx="5578317" cy="3171889"/>
            <a:chOff x="0" y="0"/>
            <a:chExt cx="7437757" cy="4229185"/>
          </a:xfrm>
        </p:grpSpPr>
        <p:sp>
          <p:nvSpPr>
            <p:cNvPr name="TextBox 33" id="33"/>
            <p:cNvSpPr txBox="true"/>
            <p:nvPr/>
          </p:nvSpPr>
          <p:spPr>
            <a:xfrm rot="0">
              <a:off x="0" y="142875"/>
              <a:ext cx="7437757" cy="2568152"/>
            </a:xfrm>
            <a:prstGeom prst="rect">
              <a:avLst/>
            </a:prstGeom>
          </p:spPr>
          <p:txBody>
            <a:bodyPr anchor="t" rtlCol="false" tIns="0" lIns="0" bIns="0" rIns="0">
              <a:spAutoFit/>
            </a:bodyPr>
            <a:lstStyle/>
            <a:p>
              <a:pPr>
                <a:lnSpc>
                  <a:spcPts val="7299"/>
                </a:lnSpc>
              </a:pPr>
              <a:r>
                <a:rPr lang="en-US" sz="7299" spc="-72">
                  <a:solidFill>
                    <a:srgbClr val="9976FF"/>
                  </a:solidFill>
                  <a:latin typeface="Open Sauce Medium"/>
                </a:rPr>
                <a:t>Free</a:t>
              </a:r>
              <a:r>
                <a:rPr lang="en-US" sz="7299" spc="-72">
                  <a:solidFill>
                    <a:srgbClr val="000000"/>
                  </a:solidFill>
                  <a:latin typeface="Open Sauce Light"/>
                </a:rPr>
                <a:t> Resources</a:t>
              </a:r>
            </a:p>
          </p:txBody>
        </p:sp>
        <p:sp>
          <p:nvSpPr>
            <p:cNvPr name="TextBox 34" id="34"/>
            <p:cNvSpPr txBox="true"/>
            <p:nvPr/>
          </p:nvSpPr>
          <p:spPr>
            <a:xfrm rot="0">
              <a:off x="0" y="3044910"/>
              <a:ext cx="7437757" cy="1184275"/>
            </a:xfrm>
            <a:prstGeom prst="rect">
              <a:avLst/>
            </a:prstGeom>
          </p:spPr>
          <p:txBody>
            <a:bodyPr anchor="t" rtlCol="false" tIns="0" lIns="0" bIns="0" rIns="0">
              <a:spAutoFit/>
            </a:bodyPr>
            <a:lstStyle/>
            <a:p>
              <a:pPr>
                <a:lnSpc>
                  <a:spcPts val="3749"/>
                </a:lnSpc>
              </a:pPr>
              <a:r>
                <a:rPr lang="en-US" sz="2499">
                  <a:solidFill>
                    <a:srgbClr val="000000"/>
                  </a:solidFill>
                  <a:latin typeface="Open Sauce Light"/>
                </a:rPr>
                <a:t>Use these free recolorable icons and illustrations in your Canva design</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5920" y="-482760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723777"/>
            <a:ext cx="16230600" cy="1830196"/>
            <a:chOff x="0" y="0"/>
            <a:chExt cx="21640800" cy="2440262"/>
          </a:xfrm>
        </p:grpSpPr>
        <p:sp>
          <p:nvSpPr>
            <p:cNvPr name="TextBox 4" id="4"/>
            <p:cNvSpPr txBox="true"/>
            <p:nvPr/>
          </p:nvSpPr>
          <p:spPr>
            <a:xfrm rot="0">
              <a:off x="0" y="-9525"/>
              <a:ext cx="21640800" cy="1165225"/>
            </a:xfrm>
            <a:prstGeom prst="rect">
              <a:avLst/>
            </a:prstGeom>
          </p:spPr>
          <p:txBody>
            <a:bodyPr anchor="t" rtlCol="false" tIns="0" lIns="0" bIns="0" rIns="0">
              <a:spAutoFit/>
            </a:bodyPr>
            <a:lstStyle/>
            <a:p>
              <a:pPr algn="ctr">
                <a:lnSpc>
                  <a:spcPts val="6840"/>
                </a:lnSpc>
              </a:pPr>
              <a:r>
                <a:rPr lang="en-US" sz="5700">
                  <a:solidFill>
                    <a:srgbClr val="9179FA"/>
                  </a:solidFill>
                  <a:latin typeface="Open Sauce Medium"/>
                </a:rPr>
                <a:t>5G Technology:</a:t>
              </a:r>
              <a:r>
                <a:rPr lang="en-US" sz="5700">
                  <a:solidFill>
                    <a:srgbClr val="000000"/>
                  </a:solidFill>
                  <a:latin typeface="Open Sauce Light"/>
                </a:rPr>
                <a:t> What You Need to Know</a:t>
              </a:r>
            </a:p>
          </p:txBody>
        </p:sp>
        <p:sp>
          <p:nvSpPr>
            <p:cNvPr name="TextBox 5" id="5"/>
            <p:cNvSpPr txBox="true"/>
            <p:nvPr/>
          </p:nvSpPr>
          <p:spPr>
            <a:xfrm rot="0">
              <a:off x="0" y="1808437"/>
              <a:ext cx="21640800" cy="631825"/>
            </a:xfrm>
            <a:prstGeom prst="rect">
              <a:avLst/>
            </a:prstGeom>
          </p:spPr>
          <p:txBody>
            <a:bodyPr anchor="t" rtlCol="false" tIns="0" lIns="0" bIns="0" rIns="0">
              <a:spAutoFit/>
            </a:bodyPr>
            <a:lstStyle/>
            <a:p>
              <a:pPr algn="ctr">
                <a:lnSpc>
                  <a:spcPts val="3719"/>
                </a:lnSpc>
              </a:pPr>
              <a:r>
                <a:rPr lang="en-US" sz="3099">
                  <a:solidFill>
                    <a:srgbClr val="000000"/>
                  </a:solidFill>
                  <a:latin typeface="Open Sauce Light"/>
                </a:rPr>
                <a:t>UNDERSTAND HOW THE NEW NETWORK WORKS</a:t>
              </a:r>
            </a:p>
          </p:txBody>
        </p:sp>
      </p:grpSp>
      <p:sp>
        <p:nvSpPr>
          <p:cNvPr name="TextBox 6" id="6"/>
          <p:cNvSpPr txBox="true"/>
          <p:nvPr/>
        </p:nvSpPr>
        <p:spPr>
          <a:xfrm rot="0">
            <a:off x="10017076" y="5259861"/>
            <a:ext cx="552898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Speed and Efficiency</a:t>
            </a:r>
          </a:p>
        </p:txBody>
      </p:sp>
      <p:sp>
        <p:nvSpPr>
          <p:cNvPr name="TextBox 7" id="7"/>
          <p:cNvSpPr txBox="true"/>
          <p:nvPr/>
        </p:nvSpPr>
        <p:spPr>
          <a:xfrm rot="0">
            <a:off x="10017076" y="6466266"/>
            <a:ext cx="552898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Accessibility</a:t>
            </a:r>
          </a:p>
        </p:txBody>
      </p:sp>
      <p:sp>
        <p:nvSpPr>
          <p:cNvPr name="TextBox 8" id="8"/>
          <p:cNvSpPr txBox="true"/>
          <p:nvPr/>
        </p:nvSpPr>
        <p:spPr>
          <a:xfrm rot="0">
            <a:off x="10017076" y="7672670"/>
            <a:ext cx="552898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Economic Impact</a:t>
            </a:r>
          </a:p>
        </p:txBody>
      </p:sp>
      <p:sp>
        <p:nvSpPr>
          <p:cNvPr name="TextBox 9" id="9"/>
          <p:cNvSpPr txBox="true"/>
          <p:nvPr/>
        </p:nvSpPr>
        <p:spPr>
          <a:xfrm rot="0">
            <a:off x="2741937" y="5265711"/>
            <a:ext cx="563131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5G Defined</a:t>
            </a:r>
          </a:p>
        </p:txBody>
      </p:sp>
      <p:sp>
        <p:nvSpPr>
          <p:cNvPr name="TextBox 10" id="10"/>
          <p:cNvSpPr txBox="true"/>
          <p:nvPr/>
        </p:nvSpPr>
        <p:spPr>
          <a:xfrm rot="0">
            <a:off x="2741937" y="6472116"/>
            <a:ext cx="563131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The Difference in Communication</a:t>
            </a:r>
          </a:p>
        </p:txBody>
      </p:sp>
      <p:sp>
        <p:nvSpPr>
          <p:cNvPr name="TextBox 11" id="11"/>
          <p:cNvSpPr txBox="true"/>
          <p:nvPr/>
        </p:nvSpPr>
        <p:spPr>
          <a:xfrm rot="0">
            <a:off x="2741937" y="7678520"/>
            <a:ext cx="5631316" cy="429260"/>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Where 5G Is Used</a:t>
            </a:r>
          </a:p>
        </p:txBody>
      </p:sp>
      <p:sp>
        <p:nvSpPr>
          <p:cNvPr name="AutoShape 12" id="12"/>
          <p:cNvSpPr/>
          <p:nvPr/>
        </p:nvSpPr>
        <p:spPr>
          <a:xfrm rot="0">
            <a:off x="2741937" y="8510640"/>
            <a:ext cx="5631316" cy="0"/>
          </a:xfrm>
          <a:prstGeom prst="line">
            <a:avLst/>
          </a:prstGeom>
          <a:ln cap="rnd" w="9525">
            <a:solidFill>
              <a:srgbClr val="9179FA"/>
            </a:solidFill>
            <a:prstDash val="solid"/>
            <a:headEnd type="none" len="sm" w="sm"/>
            <a:tailEnd type="none" len="sm" w="sm"/>
          </a:ln>
        </p:spPr>
      </p:sp>
      <p:sp>
        <p:nvSpPr>
          <p:cNvPr name="AutoShape 13" id="13"/>
          <p:cNvSpPr/>
          <p:nvPr/>
        </p:nvSpPr>
        <p:spPr>
          <a:xfrm rot="0">
            <a:off x="2741937" y="6097831"/>
            <a:ext cx="5631316" cy="0"/>
          </a:xfrm>
          <a:prstGeom prst="line">
            <a:avLst/>
          </a:prstGeom>
          <a:ln cap="rnd" w="9525">
            <a:solidFill>
              <a:srgbClr val="9179FA"/>
            </a:solidFill>
            <a:prstDash val="solid"/>
            <a:headEnd type="none" len="sm" w="sm"/>
            <a:tailEnd type="none" len="sm" w="sm"/>
          </a:ln>
        </p:spPr>
      </p:sp>
      <p:sp>
        <p:nvSpPr>
          <p:cNvPr name="AutoShape 14" id="14"/>
          <p:cNvSpPr/>
          <p:nvPr/>
        </p:nvSpPr>
        <p:spPr>
          <a:xfrm rot="0">
            <a:off x="2741937" y="7304235"/>
            <a:ext cx="5631316" cy="0"/>
          </a:xfrm>
          <a:prstGeom prst="line">
            <a:avLst/>
          </a:prstGeom>
          <a:ln cap="rnd" w="9525">
            <a:solidFill>
              <a:srgbClr val="9179FA"/>
            </a:solidFill>
            <a:prstDash val="solid"/>
            <a:headEnd type="none" len="sm" w="sm"/>
            <a:tailEnd type="none" len="sm" w="sm"/>
          </a:ln>
        </p:spPr>
      </p:sp>
      <p:sp>
        <p:nvSpPr>
          <p:cNvPr name="AutoShape 15" id="15"/>
          <p:cNvSpPr/>
          <p:nvPr/>
        </p:nvSpPr>
        <p:spPr>
          <a:xfrm rot="0">
            <a:off x="9914747" y="8495265"/>
            <a:ext cx="5631316" cy="0"/>
          </a:xfrm>
          <a:prstGeom prst="line">
            <a:avLst/>
          </a:prstGeom>
          <a:ln cap="rnd" w="9525">
            <a:solidFill>
              <a:srgbClr val="9179FA"/>
            </a:solidFill>
            <a:prstDash val="solid"/>
            <a:headEnd type="none" len="sm" w="sm"/>
            <a:tailEnd type="none" len="sm" w="sm"/>
          </a:ln>
        </p:spPr>
      </p:sp>
      <p:sp>
        <p:nvSpPr>
          <p:cNvPr name="AutoShape 16" id="16"/>
          <p:cNvSpPr/>
          <p:nvPr/>
        </p:nvSpPr>
        <p:spPr>
          <a:xfrm rot="0">
            <a:off x="9914747" y="6082456"/>
            <a:ext cx="5631316" cy="0"/>
          </a:xfrm>
          <a:prstGeom prst="line">
            <a:avLst/>
          </a:prstGeom>
          <a:ln cap="rnd" w="9525">
            <a:solidFill>
              <a:srgbClr val="9179FA"/>
            </a:solidFill>
            <a:prstDash val="solid"/>
            <a:headEnd type="none" len="sm" w="sm"/>
            <a:tailEnd type="none" len="sm" w="sm"/>
          </a:ln>
        </p:spPr>
      </p:sp>
      <p:sp>
        <p:nvSpPr>
          <p:cNvPr name="AutoShape 17" id="17"/>
          <p:cNvSpPr/>
          <p:nvPr/>
        </p:nvSpPr>
        <p:spPr>
          <a:xfrm rot="0">
            <a:off x="9914747" y="7288861"/>
            <a:ext cx="5631316" cy="0"/>
          </a:xfrm>
          <a:prstGeom prst="line">
            <a:avLst/>
          </a:prstGeom>
          <a:ln cap="rnd" w="9525">
            <a:solidFill>
              <a:srgbClr val="9179FA"/>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2100730" y="-4846650"/>
            <a:ext cx="13506576" cy="16009950"/>
          </a:xfrm>
          <a:custGeom>
            <a:avLst/>
            <a:gdLst/>
            <a:ahLst/>
            <a:cxnLst/>
            <a:rect r="r" b="b" t="t" l="l"/>
            <a:pathLst>
              <a:path h="16009950" w="13506576">
                <a:moveTo>
                  <a:pt x="13506576" y="0"/>
                </a:moveTo>
                <a:lnTo>
                  <a:pt x="0" y="0"/>
                </a:lnTo>
                <a:lnTo>
                  <a:pt x="0" y="16009950"/>
                </a:lnTo>
                <a:lnTo>
                  <a:pt x="13506576" y="16009950"/>
                </a:lnTo>
                <a:lnTo>
                  <a:pt x="13506576"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28587" y="0"/>
            <a:ext cx="5859413" cy="10287000"/>
          </a:xfrm>
          <a:custGeom>
            <a:avLst/>
            <a:gdLst/>
            <a:ahLst/>
            <a:cxnLst/>
            <a:rect r="r" b="b" t="t" l="l"/>
            <a:pathLst>
              <a:path h="10287000" w="5859413">
                <a:moveTo>
                  <a:pt x="0" y="0"/>
                </a:moveTo>
                <a:lnTo>
                  <a:pt x="5859413" y="0"/>
                </a:lnTo>
                <a:lnTo>
                  <a:pt x="5859413" y="10287000"/>
                </a:lnTo>
                <a:lnTo>
                  <a:pt x="0" y="10287000"/>
                </a:lnTo>
                <a:lnTo>
                  <a:pt x="0" y="0"/>
                </a:lnTo>
                <a:close/>
              </a:path>
            </a:pathLst>
          </a:custGeom>
          <a:blipFill>
            <a:blip r:embed="rId4"/>
            <a:stretch>
              <a:fillRect l="-81631" t="0" r="-81631" b="0"/>
            </a:stretch>
          </a:blipFill>
        </p:spPr>
      </p:sp>
      <p:grpSp>
        <p:nvGrpSpPr>
          <p:cNvPr name="Group 4" id="4"/>
          <p:cNvGrpSpPr/>
          <p:nvPr/>
        </p:nvGrpSpPr>
        <p:grpSpPr>
          <a:xfrm rot="0">
            <a:off x="1661433" y="2520088"/>
            <a:ext cx="8149317" cy="5246824"/>
            <a:chOff x="0" y="0"/>
            <a:chExt cx="10865756" cy="6995765"/>
          </a:xfrm>
        </p:grpSpPr>
        <p:sp>
          <p:nvSpPr>
            <p:cNvPr name="TextBox 5" id="5"/>
            <p:cNvSpPr txBox="true"/>
            <p:nvPr/>
          </p:nvSpPr>
          <p:spPr>
            <a:xfrm rot="0">
              <a:off x="0" y="0"/>
              <a:ext cx="10865756" cy="1727200"/>
            </a:xfrm>
            <a:prstGeom prst="rect">
              <a:avLst/>
            </a:prstGeom>
          </p:spPr>
          <p:txBody>
            <a:bodyPr anchor="t" rtlCol="false" tIns="0" lIns="0" bIns="0" rIns="0">
              <a:spAutoFit/>
            </a:bodyPr>
            <a:lstStyle/>
            <a:p>
              <a:pPr algn="l" marL="0" indent="0" lvl="0">
                <a:lnSpc>
                  <a:spcPts val="10200"/>
                </a:lnSpc>
                <a:spcBef>
                  <a:spcPct val="0"/>
                </a:spcBef>
              </a:pPr>
              <a:r>
                <a:rPr lang="en-US" sz="8500" u="none">
                  <a:solidFill>
                    <a:srgbClr val="9179FA"/>
                  </a:solidFill>
                  <a:latin typeface="Open Sauce Light"/>
                </a:rPr>
                <a:t>5G Defined</a:t>
              </a:r>
            </a:p>
          </p:txBody>
        </p:sp>
        <p:sp>
          <p:nvSpPr>
            <p:cNvPr name="TextBox 6" id="6"/>
            <p:cNvSpPr txBox="true"/>
            <p:nvPr/>
          </p:nvSpPr>
          <p:spPr>
            <a:xfrm rot="0">
              <a:off x="0" y="2480915"/>
              <a:ext cx="10865756" cy="4514850"/>
            </a:xfrm>
            <a:prstGeom prst="rect">
              <a:avLst/>
            </a:prstGeom>
          </p:spPr>
          <p:txBody>
            <a:bodyPr anchor="t" rtlCol="false" tIns="0" lIns="0" bIns="0" rIns="0">
              <a:spAutoFit/>
            </a:bodyPr>
            <a:lstStyle/>
            <a:p>
              <a:pPr>
                <a:lnSpc>
                  <a:spcPts val="4500"/>
                </a:lnSpc>
              </a:pPr>
              <a:r>
                <a:rPr lang="en-US" sz="3000">
                  <a:solidFill>
                    <a:srgbClr val="FFFFFF"/>
                  </a:solidFill>
                  <a:latin typeface="Open Sauce Light"/>
                </a:rPr>
                <a:t>5G is short for the 5th generation mobile network. The latest global wireless standard following 1G to 4G networks, 5G technology enhances communication through seamless virtual connections: people, machines, objects, devices.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237606">
            <a:off x="-5271620" y="-3875100"/>
            <a:ext cx="13506576" cy="16009950"/>
          </a:xfrm>
          <a:custGeom>
            <a:avLst/>
            <a:gdLst/>
            <a:ahLst/>
            <a:cxnLst/>
            <a:rect r="r" b="b" t="t" l="l"/>
            <a:pathLst>
              <a:path h="16009950" w="13506576">
                <a:moveTo>
                  <a:pt x="0" y="0"/>
                </a:moveTo>
                <a:lnTo>
                  <a:pt x="13506576" y="0"/>
                </a:lnTo>
                <a:lnTo>
                  <a:pt x="13506576" y="16009950"/>
                </a:lnTo>
                <a:lnTo>
                  <a:pt x="0" y="1600995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6507" y="1283931"/>
            <a:ext cx="6637339" cy="1943100"/>
          </a:xfrm>
          <a:prstGeom prst="rect">
            <a:avLst/>
          </a:prstGeom>
        </p:spPr>
        <p:txBody>
          <a:bodyPr anchor="t" rtlCol="false" tIns="0" lIns="0" bIns="0" rIns="0">
            <a:spAutoFit/>
          </a:bodyPr>
          <a:lstStyle/>
          <a:p>
            <a:pPr algn="ctr">
              <a:lnSpc>
                <a:spcPts val="7680"/>
              </a:lnSpc>
            </a:pPr>
            <a:r>
              <a:rPr lang="en-US" sz="6400">
                <a:solidFill>
                  <a:srgbClr val="9179FA"/>
                </a:solidFill>
                <a:latin typeface="Open Sauce Medium"/>
              </a:rPr>
              <a:t>Before 5G</a:t>
            </a:r>
            <a:r>
              <a:rPr lang="en-US" sz="6400">
                <a:solidFill>
                  <a:srgbClr val="000000"/>
                </a:solidFill>
                <a:latin typeface="Open Sauce Light"/>
              </a:rPr>
              <a:t> Technology</a:t>
            </a:r>
          </a:p>
        </p:txBody>
      </p:sp>
      <p:sp>
        <p:nvSpPr>
          <p:cNvPr name="TextBox 4" id="4"/>
          <p:cNvSpPr txBox="true"/>
          <p:nvPr/>
        </p:nvSpPr>
        <p:spPr>
          <a:xfrm rot="0">
            <a:off x="10414154" y="1283931"/>
            <a:ext cx="6637339" cy="1943100"/>
          </a:xfrm>
          <a:prstGeom prst="rect">
            <a:avLst/>
          </a:prstGeom>
        </p:spPr>
        <p:txBody>
          <a:bodyPr anchor="t" rtlCol="false" tIns="0" lIns="0" bIns="0" rIns="0">
            <a:spAutoFit/>
          </a:bodyPr>
          <a:lstStyle/>
          <a:p>
            <a:pPr algn="ctr">
              <a:lnSpc>
                <a:spcPts val="7680"/>
              </a:lnSpc>
            </a:pPr>
            <a:r>
              <a:rPr lang="en-US" sz="6400">
                <a:solidFill>
                  <a:srgbClr val="9179FA"/>
                </a:solidFill>
                <a:latin typeface="Open Sauce Medium"/>
              </a:rPr>
              <a:t>With 5G</a:t>
            </a:r>
            <a:r>
              <a:rPr lang="en-US" sz="6400">
                <a:solidFill>
                  <a:srgbClr val="000000"/>
                </a:solidFill>
                <a:latin typeface="Open Sauce Light"/>
              </a:rPr>
              <a:t> Technology</a:t>
            </a:r>
          </a:p>
        </p:txBody>
      </p:sp>
      <p:sp>
        <p:nvSpPr>
          <p:cNvPr name="AutoShape 5" id="5"/>
          <p:cNvSpPr/>
          <p:nvPr/>
        </p:nvSpPr>
        <p:spPr>
          <a:xfrm rot="-5400000">
            <a:off x="3995738" y="5138738"/>
            <a:ext cx="10287000" cy="0"/>
          </a:xfrm>
          <a:prstGeom prst="line">
            <a:avLst/>
          </a:prstGeom>
          <a:ln cap="rnd" w="9525">
            <a:solidFill>
              <a:srgbClr val="000000"/>
            </a:solidFill>
            <a:prstDash val="solid"/>
            <a:headEnd type="none" len="sm" w="sm"/>
            <a:tailEnd type="none" len="sm" w="sm"/>
          </a:ln>
        </p:spPr>
      </p:sp>
      <p:grpSp>
        <p:nvGrpSpPr>
          <p:cNvPr name="Group 6" id="6"/>
          <p:cNvGrpSpPr/>
          <p:nvPr/>
        </p:nvGrpSpPr>
        <p:grpSpPr>
          <a:xfrm rot="0">
            <a:off x="1113655" y="4475289"/>
            <a:ext cx="6930814" cy="4297067"/>
            <a:chOff x="0" y="0"/>
            <a:chExt cx="9241085" cy="5729422"/>
          </a:xfrm>
        </p:grpSpPr>
        <p:sp>
          <p:nvSpPr>
            <p:cNvPr name="TextBox 7" id="7"/>
            <p:cNvSpPr txBox="true"/>
            <p:nvPr/>
          </p:nvSpPr>
          <p:spPr>
            <a:xfrm rot="0">
              <a:off x="0" y="1956238"/>
              <a:ext cx="9241085" cy="17788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Previous mobile network generations</a:t>
              </a:r>
            </a:p>
            <a:p>
              <a:pPr algn="ctr">
                <a:lnSpc>
                  <a:spcPts val="3640"/>
                </a:lnSpc>
              </a:pPr>
              <a:r>
                <a:rPr lang="en-US" sz="2600">
                  <a:solidFill>
                    <a:srgbClr val="000000"/>
                  </a:solidFill>
                  <a:latin typeface="Open Sauce Light"/>
                </a:rPr>
                <a:t>did not entirely support new services</a:t>
              </a:r>
            </a:p>
            <a:p>
              <a:pPr algn="ctr">
                <a:lnSpc>
                  <a:spcPts val="3640"/>
                </a:lnSpc>
              </a:pPr>
              <a:r>
                <a:rPr lang="en-US" sz="2600">
                  <a:solidFill>
                    <a:srgbClr val="000000"/>
                  </a:solidFill>
                  <a:latin typeface="Open Sauce Light"/>
                </a:rPr>
                <a:t>that rely heavily on communications.</a:t>
              </a:r>
            </a:p>
          </p:txBody>
        </p:sp>
        <p:sp>
          <p:nvSpPr>
            <p:cNvPr name="TextBox 8" id="8"/>
            <p:cNvSpPr txBox="true"/>
            <p:nvPr/>
          </p:nvSpPr>
          <p:spPr>
            <a:xfrm rot="0">
              <a:off x="0" y="-38100"/>
              <a:ext cx="9241085"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The pre-5G internet experience was slower and limited to certain spectrum types.</a:t>
              </a:r>
            </a:p>
          </p:txBody>
        </p:sp>
        <p:sp>
          <p:nvSpPr>
            <p:cNvPr name="TextBox 9" id="9"/>
            <p:cNvSpPr txBox="true"/>
            <p:nvPr/>
          </p:nvSpPr>
          <p:spPr>
            <a:xfrm rot="0">
              <a:off x="0" y="4560175"/>
              <a:ext cx="9241085"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There were significantly more issues and limitations to availability and reliability.</a:t>
              </a:r>
            </a:p>
          </p:txBody>
        </p:sp>
      </p:grpSp>
      <p:grpSp>
        <p:nvGrpSpPr>
          <p:cNvPr name="Group 10" id="10"/>
          <p:cNvGrpSpPr/>
          <p:nvPr/>
        </p:nvGrpSpPr>
        <p:grpSpPr>
          <a:xfrm rot="0">
            <a:off x="10335065" y="4475289"/>
            <a:ext cx="6843288" cy="4297067"/>
            <a:chOff x="0" y="0"/>
            <a:chExt cx="9124384" cy="5729422"/>
          </a:xfrm>
        </p:grpSpPr>
        <p:sp>
          <p:nvSpPr>
            <p:cNvPr name="TextBox 11" id="11"/>
            <p:cNvSpPr txBox="true"/>
            <p:nvPr/>
          </p:nvSpPr>
          <p:spPr>
            <a:xfrm rot="0">
              <a:off x="0" y="2565838"/>
              <a:ext cx="9124384"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It is designed to support all spectrum types, bands, and deployment models.</a:t>
              </a:r>
            </a:p>
          </p:txBody>
        </p:sp>
        <p:sp>
          <p:nvSpPr>
            <p:cNvPr name="TextBox 12" id="12"/>
            <p:cNvSpPr txBox="true"/>
            <p:nvPr/>
          </p:nvSpPr>
          <p:spPr>
            <a:xfrm rot="0">
              <a:off x="0" y="-38100"/>
              <a:ext cx="9124384" cy="17788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5G technology's design includes an impressive increase in network efficiency and traffic capacity.</a:t>
              </a:r>
            </a:p>
          </p:txBody>
        </p:sp>
        <p:sp>
          <p:nvSpPr>
            <p:cNvPr name="TextBox 13" id="13"/>
            <p:cNvSpPr txBox="true"/>
            <p:nvPr/>
          </p:nvSpPr>
          <p:spPr>
            <a:xfrm rot="0">
              <a:off x="0" y="4560175"/>
              <a:ext cx="9124384" cy="1169247"/>
            </a:xfrm>
            <a:prstGeom prst="rect">
              <a:avLst/>
            </a:prstGeom>
          </p:spPr>
          <p:txBody>
            <a:bodyPr anchor="t" rtlCol="false" tIns="0" lIns="0" bIns="0" rIns="0">
              <a:spAutoFit/>
            </a:bodyPr>
            <a:lstStyle/>
            <a:p>
              <a:pPr algn="ctr">
                <a:lnSpc>
                  <a:spcPts val="3640"/>
                </a:lnSpc>
              </a:pPr>
              <a:r>
                <a:rPr lang="en-US" sz="2600">
                  <a:solidFill>
                    <a:srgbClr val="000000"/>
                  </a:solidFill>
                  <a:latin typeface="Open Sauce Light"/>
                </a:rPr>
                <a:t>5G guarantees high speeds that will significantly impact every industry.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197468" y="6378091"/>
            <a:ext cx="13580692" cy="0"/>
          </a:xfrm>
          <a:prstGeom prst="line">
            <a:avLst/>
          </a:prstGeom>
          <a:ln cap="rnd" w="9525">
            <a:solidFill>
              <a:srgbClr val="FFFFFF"/>
            </a:solidFill>
            <a:prstDash val="solid"/>
            <a:headEnd type="none" len="sm" w="sm"/>
            <a:tailEnd type="none" len="sm" w="sm"/>
          </a:ln>
        </p:spPr>
      </p:sp>
      <p:grpSp>
        <p:nvGrpSpPr>
          <p:cNvPr name="Group 3" id="3"/>
          <p:cNvGrpSpPr/>
          <p:nvPr/>
        </p:nvGrpSpPr>
        <p:grpSpPr>
          <a:xfrm rot="0">
            <a:off x="1123950" y="6304573"/>
            <a:ext cx="147036" cy="14703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5" id="5"/>
          <p:cNvSpPr txBox="true"/>
          <p:nvPr/>
        </p:nvSpPr>
        <p:spPr>
          <a:xfrm rot="0">
            <a:off x="1028700" y="1917438"/>
            <a:ext cx="7798973" cy="1943100"/>
          </a:xfrm>
          <a:prstGeom prst="rect">
            <a:avLst/>
          </a:prstGeom>
        </p:spPr>
        <p:txBody>
          <a:bodyPr anchor="t" rtlCol="false" tIns="0" lIns="0" bIns="0" rIns="0">
            <a:spAutoFit/>
          </a:bodyPr>
          <a:lstStyle/>
          <a:p>
            <a:pPr>
              <a:lnSpc>
                <a:spcPts val="7680"/>
              </a:lnSpc>
            </a:pPr>
            <a:r>
              <a:rPr lang="en-US" sz="6400">
                <a:solidFill>
                  <a:srgbClr val="FFFFFF"/>
                </a:solidFill>
                <a:latin typeface="Open Sauce Light"/>
              </a:rPr>
              <a:t>Mobile Networks and 5G Technology</a:t>
            </a:r>
          </a:p>
        </p:txBody>
      </p:sp>
      <p:sp>
        <p:nvSpPr>
          <p:cNvPr name="TextBox 6" id="6"/>
          <p:cNvSpPr txBox="true"/>
          <p:nvPr/>
        </p:nvSpPr>
        <p:spPr>
          <a:xfrm rot="0">
            <a:off x="4331848" y="5593837"/>
            <a:ext cx="2459408" cy="476497"/>
          </a:xfrm>
          <a:prstGeom prst="rect">
            <a:avLst/>
          </a:prstGeom>
        </p:spPr>
        <p:txBody>
          <a:bodyPr anchor="t" rtlCol="false" tIns="0" lIns="0" bIns="0" rIns="0">
            <a:spAutoFit/>
          </a:bodyPr>
          <a:lstStyle/>
          <a:p>
            <a:pPr>
              <a:lnSpc>
                <a:spcPts val="3919"/>
              </a:lnSpc>
            </a:pPr>
            <a:r>
              <a:rPr lang="en-US" sz="2799">
                <a:solidFill>
                  <a:srgbClr val="FFFFFF"/>
                </a:solidFill>
                <a:latin typeface="Open Sauce Medium"/>
              </a:rPr>
              <a:t>2G</a:t>
            </a:r>
          </a:p>
        </p:txBody>
      </p:sp>
      <p:sp>
        <p:nvSpPr>
          <p:cNvPr name="TextBox 7" id="7"/>
          <p:cNvSpPr txBox="true"/>
          <p:nvPr/>
        </p:nvSpPr>
        <p:spPr>
          <a:xfrm rot="0">
            <a:off x="4331848" y="7247444"/>
            <a:ext cx="2459408" cy="1103495"/>
          </a:xfrm>
          <a:prstGeom prst="rect">
            <a:avLst/>
          </a:prstGeom>
        </p:spPr>
        <p:txBody>
          <a:bodyPr anchor="t" rtlCol="false" tIns="0" lIns="0" bIns="0" rIns="0">
            <a:spAutoFit/>
          </a:bodyPr>
          <a:lstStyle/>
          <a:p>
            <a:pPr>
              <a:lnSpc>
                <a:spcPts val="2940"/>
              </a:lnSpc>
            </a:pPr>
            <a:r>
              <a:rPr lang="en-US" sz="2100">
                <a:solidFill>
                  <a:srgbClr val="FFFFFF"/>
                </a:solidFill>
                <a:latin typeface="Open Sauce Light"/>
              </a:rPr>
              <a:t>GSM, GPRS,</a:t>
            </a:r>
          </a:p>
          <a:p>
            <a:pPr>
              <a:lnSpc>
                <a:spcPts val="2940"/>
              </a:lnSpc>
            </a:pPr>
            <a:r>
              <a:rPr lang="en-US" sz="2100">
                <a:solidFill>
                  <a:srgbClr val="FFFFFF"/>
                </a:solidFill>
                <a:latin typeface="Open Sauce Light"/>
              </a:rPr>
              <a:t>and EDGE advancements</a:t>
            </a:r>
          </a:p>
        </p:txBody>
      </p:sp>
      <p:sp>
        <p:nvSpPr>
          <p:cNvPr name="TextBox 8" id="8"/>
          <p:cNvSpPr txBox="true"/>
          <p:nvPr/>
        </p:nvSpPr>
        <p:spPr>
          <a:xfrm rot="0">
            <a:off x="4331848" y="6712021"/>
            <a:ext cx="2459408" cy="409221"/>
          </a:xfrm>
          <a:prstGeom prst="rect">
            <a:avLst/>
          </a:prstGeom>
        </p:spPr>
        <p:txBody>
          <a:bodyPr anchor="t" rtlCol="false" tIns="0" lIns="0" bIns="0" rIns="0">
            <a:spAutoFit/>
          </a:bodyPr>
          <a:lstStyle/>
          <a:p>
            <a:pPr>
              <a:lnSpc>
                <a:spcPts val="3359"/>
              </a:lnSpc>
            </a:pPr>
            <a:r>
              <a:rPr lang="en-US" sz="2400">
                <a:solidFill>
                  <a:srgbClr val="9179FA"/>
                </a:solidFill>
                <a:latin typeface="Open Sauce Light"/>
              </a:rPr>
              <a:t>1990s</a:t>
            </a:r>
          </a:p>
        </p:txBody>
      </p:sp>
      <p:sp>
        <p:nvSpPr>
          <p:cNvPr name="TextBox 9" id="9"/>
          <p:cNvSpPr txBox="true"/>
          <p:nvPr/>
        </p:nvSpPr>
        <p:spPr>
          <a:xfrm rot="0">
            <a:off x="1123950" y="5593837"/>
            <a:ext cx="2459408" cy="476497"/>
          </a:xfrm>
          <a:prstGeom prst="rect">
            <a:avLst/>
          </a:prstGeom>
        </p:spPr>
        <p:txBody>
          <a:bodyPr anchor="t" rtlCol="false" tIns="0" lIns="0" bIns="0" rIns="0">
            <a:spAutoFit/>
          </a:bodyPr>
          <a:lstStyle/>
          <a:p>
            <a:pPr>
              <a:lnSpc>
                <a:spcPts val="3919"/>
              </a:lnSpc>
            </a:pPr>
            <a:r>
              <a:rPr lang="en-US" sz="2799">
                <a:solidFill>
                  <a:srgbClr val="FFFFFF"/>
                </a:solidFill>
                <a:latin typeface="Open Sauce Medium"/>
              </a:rPr>
              <a:t>1G</a:t>
            </a:r>
          </a:p>
        </p:txBody>
      </p:sp>
      <p:sp>
        <p:nvSpPr>
          <p:cNvPr name="TextBox 10" id="10"/>
          <p:cNvSpPr txBox="true"/>
          <p:nvPr/>
        </p:nvSpPr>
        <p:spPr>
          <a:xfrm rot="0">
            <a:off x="1123950" y="7247444"/>
            <a:ext cx="2459408" cy="1103495"/>
          </a:xfrm>
          <a:prstGeom prst="rect">
            <a:avLst/>
          </a:prstGeom>
        </p:spPr>
        <p:txBody>
          <a:bodyPr anchor="t" rtlCol="false" tIns="0" lIns="0" bIns="0" rIns="0">
            <a:spAutoFit/>
          </a:bodyPr>
          <a:lstStyle/>
          <a:p>
            <a:pPr>
              <a:lnSpc>
                <a:spcPts val="2940"/>
              </a:lnSpc>
            </a:pPr>
            <a:r>
              <a:rPr lang="en-US" sz="2100">
                <a:solidFill>
                  <a:srgbClr val="FFFFFF"/>
                </a:solidFill>
                <a:latin typeface="Open Sauce Light"/>
              </a:rPr>
              <a:t>A network limited to only voice call capabilities.</a:t>
            </a:r>
          </a:p>
        </p:txBody>
      </p:sp>
      <p:sp>
        <p:nvSpPr>
          <p:cNvPr name="TextBox 11" id="11"/>
          <p:cNvSpPr txBox="true"/>
          <p:nvPr/>
        </p:nvSpPr>
        <p:spPr>
          <a:xfrm rot="0">
            <a:off x="1123950" y="6712021"/>
            <a:ext cx="2459408" cy="409221"/>
          </a:xfrm>
          <a:prstGeom prst="rect">
            <a:avLst/>
          </a:prstGeom>
        </p:spPr>
        <p:txBody>
          <a:bodyPr anchor="t" rtlCol="false" tIns="0" lIns="0" bIns="0" rIns="0">
            <a:spAutoFit/>
          </a:bodyPr>
          <a:lstStyle/>
          <a:p>
            <a:pPr>
              <a:lnSpc>
                <a:spcPts val="3359"/>
              </a:lnSpc>
            </a:pPr>
            <a:r>
              <a:rPr lang="en-US" sz="2400">
                <a:solidFill>
                  <a:srgbClr val="9179FA"/>
                </a:solidFill>
                <a:latin typeface="Open Sauce Light"/>
              </a:rPr>
              <a:t>1980s</a:t>
            </a:r>
          </a:p>
        </p:txBody>
      </p:sp>
      <p:sp>
        <p:nvSpPr>
          <p:cNvPr name="Freeform 12" id="12"/>
          <p:cNvSpPr/>
          <p:nvPr/>
        </p:nvSpPr>
        <p:spPr>
          <a:xfrm flipH="true" flipV="false" rot="0">
            <a:off x="9544050" y="-3699821"/>
            <a:ext cx="12060782" cy="9166194"/>
          </a:xfrm>
          <a:custGeom>
            <a:avLst/>
            <a:gdLst/>
            <a:ahLst/>
            <a:cxnLst/>
            <a:rect r="r" b="b" t="t" l="l"/>
            <a:pathLst>
              <a:path h="9166194" w="12060782">
                <a:moveTo>
                  <a:pt x="12060782" y="0"/>
                </a:moveTo>
                <a:lnTo>
                  <a:pt x="0" y="0"/>
                </a:lnTo>
                <a:lnTo>
                  <a:pt x="0" y="9166194"/>
                </a:lnTo>
                <a:lnTo>
                  <a:pt x="12060782" y="9166194"/>
                </a:lnTo>
                <a:lnTo>
                  <a:pt x="12060782"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7819046" y="5593837"/>
            <a:ext cx="2459408" cy="476497"/>
          </a:xfrm>
          <a:prstGeom prst="rect">
            <a:avLst/>
          </a:prstGeom>
        </p:spPr>
        <p:txBody>
          <a:bodyPr anchor="t" rtlCol="false" tIns="0" lIns="0" bIns="0" rIns="0">
            <a:spAutoFit/>
          </a:bodyPr>
          <a:lstStyle/>
          <a:p>
            <a:pPr>
              <a:lnSpc>
                <a:spcPts val="3919"/>
              </a:lnSpc>
            </a:pPr>
            <a:r>
              <a:rPr lang="en-US" sz="2799">
                <a:solidFill>
                  <a:srgbClr val="FFFFFF"/>
                </a:solidFill>
                <a:latin typeface="Open Sauce Medium"/>
              </a:rPr>
              <a:t>3G</a:t>
            </a:r>
          </a:p>
        </p:txBody>
      </p:sp>
      <p:sp>
        <p:nvSpPr>
          <p:cNvPr name="TextBox 14" id="14"/>
          <p:cNvSpPr txBox="true"/>
          <p:nvPr/>
        </p:nvSpPr>
        <p:spPr>
          <a:xfrm rot="0">
            <a:off x="7819046" y="7247444"/>
            <a:ext cx="2459408" cy="1842968"/>
          </a:xfrm>
          <a:prstGeom prst="rect">
            <a:avLst/>
          </a:prstGeom>
        </p:spPr>
        <p:txBody>
          <a:bodyPr anchor="t" rtlCol="false" tIns="0" lIns="0" bIns="0" rIns="0">
            <a:spAutoFit/>
          </a:bodyPr>
          <a:lstStyle/>
          <a:p>
            <a:pPr>
              <a:lnSpc>
                <a:spcPts val="2940"/>
              </a:lnSpc>
            </a:pPr>
            <a:r>
              <a:rPr lang="en-US" sz="2100">
                <a:solidFill>
                  <a:srgbClr val="FFFFFF"/>
                </a:solidFill>
                <a:latin typeface="Open Sauce Light"/>
              </a:rPr>
              <a:t>Allowed faster communication, web browsing, and video streaming in smartphones</a:t>
            </a:r>
          </a:p>
        </p:txBody>
      </p:sp>
      <p:sp>
        <p:nvSpPr>
          <p:cNvPr name="TextBox 15" id="15"/>
          <p:cNvSpPr txBox="true"/>
          <p:nvPr/>
        </p:nvSpPr>
        <p:spPr>
          <a:xfrm rot="0">
            <a:off x="7819046" y="6712021"/>
            <a:ext cx="2459408" cy="409221"/>
          </a:xfrm>
          <a:prstGeom prst="rect">
            <a:avLst/>
          </a:prstGeom>
        </p:spPr>
        <p:txBody>
          <a:bodyPr anchor="t" rtlCol="false" tIns="0" lIns="0" bIns="0" rIns="0">
            <a:spAutoFit/>
          </a:bodyPr>
          <a:lstStyle/>
          <a:p>
            <a:pPr>
              <a:lnSpc>
                <a:spcPts val="3359"/>
              </a:lnSpc>
            </a:pPr>
            <a:r>
              <a:rPr lang="en-US" sz="2400">
                <a:solidFill>
                  <a:srgbClr val="9179FA"/>
                </a:solidFill>
                <a:latin typeface="Open Sauce Light"/>
              </a:rPr>
              <a:t>2000s</a:t>
            </a:r>
          </a:p>
        </p:txBody>
      </p:sp>
      <p:sp>
        <p:nvSpPr>
          <p:cNvPr name="TextBox 16" id="16"/>
          <p:cNvSpPr txBox="true"/>
          <p:nvPr/>
        </p:nvSpPr>
        <p:spPr>
          <a:xfrm rot="0">
            <a:off x="11266418" y="5593837"/>
            <a:ext cx="2459408" cy="476497"/>
          </a:xfrm>
          <a:prstGeom prst="rect">
            <a:avLst/>
          </a:prstGeom>
        </p:spPr>
        <p:txBody>
          <a:bodyPr anchor="t" rtlCol="false" tIns="0" lIns="0" bIns="0" rIns="0">
            <a:spAutoFit/>
          </a:bodyPr>
          <a:lstStyle/>
          <a:p>
            <a:pPr>
              <a:lnSpc>
                <a:spcPts val="3919"/>
              </a:lnSpc>
            </a:pPr>
            <a:r>
              <a:rPr lang="en-US" sz="2799">
                <a:solidFill>
                  <a:srgbClr val="FFFFFF"/>
                </a:solidFill>
                <a:latin typeface="Open Sauce Medium"/>
              </a:rPr>
              <a:t>4G</a:t>
            </a:r>
          </a:p>
        </p:txBody>
      </p:sp>
      <p:sp>
        <p:nvSpPr>
          <p:cNvPr name="TextBox 17" id="17"/>
          <p:cNvSpPr txBox="true"/>
          <p:nvPr/>
        </p:nvSpPr>
        <p:spPr>
          <a:xfrm rot="0">
            <a:off x="11266418" y="7208183"/>
            <a:ext cx="2459408" cy="1842968"/>
          </a:xfrm>
          <a:prstGeom prst="rect">
            <a:avLst/>
          </a:prstGeom>
        </p:spPr>
        <p:txBody>
          <a:bodyPr anchor="t" rtlCol="false" tIns="0" lIns="0" bIns="0" rIns="0">
            <a:spAutoFit/>
          </a:bodyPr>
          <a:lstStyle/>
          <a:p>
            <a:pPr>
              <a:lnSpc>
                <a:spcPts val="2940"/>
              </a:lnSpc>
            </a:pPr>
            <a:r>
              <a:rPr lang="en-US" sz="2100">
                <a:solidFill>
                  <a:srgbClr val="FFFFFF"/>
                </a:solidFill>
                <a:latin typeface="Open Sauce Light"/>
              </a:rPr>
              <a:t>Greatly impacted the requirements set by</a:t>
            </a:r>
          </a:p>
          <a:p>
            <a:pPr>
              <a:lnSpc>
                <a:spcPts val="2940"/>
              </a:lnSpc>
            </a:pPr>
            <a:r>
              <a:rPr lang="en-US" sz="2100">
                <a:solidFill>
                  <a:srgbClr val="FFFFFF"/>
                </a:solidFill>
                <a:latin typeface="Open Sauce Light"/>
              </a:rPr>
              <a:t>IMT-Advanced standards.</a:t>
            </a:r>
          </a:p>
        </p:txBody>
      </p:sp>
      <p:sp>
        <p:nvSpPr>
          <p:cNvPr name="TextBox 18" id="18"/>
          <p:cNvSpPr txBox="true"/>
          <p:nvPr/>
        </p:nvSpPr>
        <p:spPr>
          <a:xfrm rot="0">
            <a:off x="11266418" y="6672760"/>
            <a:ext cx="2459408" cy="409221"/>
          </a:xfrm>
          <a:prstGeom prst="rect">
            <a:avLst/>
          </a:prstGeom>
        </p:spPr>
        <p:txBody>
          <a:bodyPr anchor="t" rtlCol="false" tIns="0" lIns="0" bIns="0" rIns="0">
            <a:spAutoFit/>
          </a:bodyPr>
          <a:lstStyle/>
          <a:p>
            <a:pPr>
              <a:lnSpc>
                <a:spcPts val="3359"/>
              </a:lnSpc>
            </a:pPr>
            <a:r>
              <a:rPr lang="en-US" sz="2400">
                <a:solidFill>
                  <a:srgbClr val="9179FA"/>
                </a:solidFill>
                <a:latin typeface="Open Sauce Light"/>
              </a:rPr>
              <a:t>2010s</a:t>
            </a:r>
          </a:p>
        </p:txBody>
      </p:sp>
      <p:sp>
        <p:nvSpPr>
          <p:cNvPr name="TextBox 19" id="19"/>
          <p:cNvSpPr txBox="true"/>
          <p:nvPr/>
        </p:nvSpPr>
        <p:spPr>
          <a:xfrm rot="0">
            <a:off x="14704642" y="5593837"/>
            <a:ext cx="2459408" cy="476497"/>
          </a:xfrm>
          <a:prstGeom prst="rect">
            <a:avLst/>
          </a:prstGeom>
        </p:spPr>
        <p:txBody>
          <a:bodyPr anchor="t" rtlCol="false" tIns="0" lIns="0" bIns="0" rIns="0">
            <a:spAutoFit/>
          </a:bodyPr>
          <a:lstStyle/>
          <a:p>
            <a:pPr>
              <a:lnSpc>
                <a:spcPts val="3919"/>
              </a:lnSpc>
            </a:pPr>
            <a:r>
              <a:rPr lang="en-US" sz="2799">
                <a:solidFill>
                  <a:srgbClr val="FFFFFF"/>
                </a:solidFill>
                <a:latin typeface="Open Sauce Medium"/>
              </a:rPr>
              <a:t>5G</a:t>
            </a:r>
          </a:p>
        </p:txBody>
      </p:sp>
      <p:sp>
        <p:nvSpPr>
          <p:cNvPr name="TextBox 20" id="20"/>
          <p:cNvSpPr txBox="true"/>
          <p:nvPr/>
        </p:nvSpPr>
        <p:spPr>
          <a:xfrm rot="0">
            <a:off x="14704642" y="7208183"/>
            <a:ext cx="2459408" cy="1842968"/>
          </a:xfrm>
          <a:prstGeom prst="rect">
            <a:avLst/>
          </a:prstGeom>
        </p:spPr>
        <p:txBody>
          <a:bodyPr anchor="t" rtlCol="false" tIns="0" lIns="0" bIns="0" rIns="0">
            <a:spAutoFit/>
          </a:bodyPr>
          <a:lstStyle/>
          <a:p>
            <a:pPr>
              <a:lnSpc>
                <a:spcPts val="2940"/>
              </a:lnSpc>
            </a:pPr>
            <a:r>
              <a:rPr lang="en-US" sz="2100">
                <a:solidFill>
                  <a:srgbClr val="FFFFFF"/>
                </a:solidFill>
                <a:latin typeface="Open Sauce Light"/>
              </a:rPr>
              <a:t>Significantly faster speeds with lower requirements</a:t>
            </a:r>
          </a:p>
          <a:p>
            <a:pPr>
              <a:lnSpc>
                <a:spcPts val="2940"/>
              </a:lnSpc>
            </a:pPr>
            <a:r>
              <a:rPr lang="en-US" sz="2100">
                <a:solidFill>
                  <a:srgbClr val="FFFFFF"/>
                </a:solidFill>
                <a:latin typeface="Open Sauce Light"/>
              </a:rPr>
              <a:t>to support IoT devices</a:t>
            </a:r>
          </a:p>
        </p:txBody>
      </p:sp>
      <p:sp>
        <p:nvSpPr>
          <p:cNvPr name="TextBox 21" id="21"/>
          <p:cNvSpPr txBox="true"/>
          <p:nvPr/>
        </p:nvSpPr>
        <p:spPr>
          <a:xfrm rot="0">
            <a:off x="14704642" y="6672760"/>
            <a:ext cx="2459408" cy="409221"/>
          </a:xfrm>
          <a:prstGeom prst="rect">
            <a:avLst/>
          </a:prstGeom>
        </p:spPr>
        <p:txBody>
          <a:bodyPr anchor="t" rtlCol="false" tIns="0" lIns="0" bIns="0" rIns="0">
            <a:spAutoFit/>
          </a:bodyPr>
          <a:lstStyle/>
          <a:p>
            <a:pPr>
              <a:lnSpc>
                <a:spcPts val="3359"/>
              </a:lnSpc>
            </a:pPr>
            <a:r>
              <a:rPr lang="en-US" sz="2400">
                <a:solidFill>
                  <a:srgbClr val="9179FA"/>
                </a:solidFill>
                <a:latin typeface="Open Sauce Light"/>
              </a:rPr>
              <a:t>Current</a:t>
            </a:r>
          </a:p>
        </p:txBody>
      </p:sp>
      <p:grpSp>
        <p:nvGrpSpPr>
          <p:cNvPr name="Group 22" id="22"/>
          <p:cNvGrpSpPr/>
          <p:nvPr/>
        </p:nvGrpSpPr>
        <p:grpSpPr>
          <a:xfrm rot="0">
            <a:off x="4331848" y="6314098"/>
            <a:ext cx="147036" cy="147036"/>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4" id="24"/>
          <p:cNvGrpSpPr/>
          <p:nvPr/>
        </p:nvGrpSpPr>
        <p:grpSpPr>
          <a:xfrm rot="0">
            <a:off x="7819046" y="6304573"/>
            <a:ext cx="147036" cy="147036"/>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6" id="26"/>
          <p:cNvGrpSpPr/>
          <p:nvPr/>
        </p:nvGrpSpPr>
        <p:grpSpPr>
          <a:xfrm rot="0">
            <a:off x="11266418" y="6304573"/>
            <a:ext cx="147036" cy="147036"/>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8" id="28"/>
          <p:cNvGrpSpPr/>
          <p:nvPr/>
        </p:nvGrpSpPr>
        <p:grpSpPr>
          <a:xfrm rot="0">
            <a:off x="14704642" y="6314098"/>
            <a:ext cx="147036" cy="147036"/>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8786890" y="653426"/>
            <a:ext cx="9242629" cy="8980147"/>
          </a:xfrm>
          <a:prstGeom prst="rect">
            <a:avLst/>
          </a:prstGeom>
        </p:spPr>
      </p:pic>
      <p:grpSp>
        <p:nvGrpSpPr>
          <p:cNvPr name="Group 3" id="3"/>
          <p:cNvGrpSpPr/>
          <p:nvPr/>
        </p:nvGrpSpPr>
        <p:grpSpPr>
          <a:xfrm rot="0">
            <a:off x="1149042" y="2601516"/>
            <a:ext cx="7391942" cy="5083968"/>
            <a:chOff x="0" y="0"/>
            <a:chExt cx="9855922" cy="6778624"/>
          </a:xfrm>
        </p:grpSpPr>
        <p:sp>
          <p:nvSpPr>
            <p:cNvPr name="TextBox 4" id="4"/>
            <p:cNvSpPr txBox="true"/>
            <p:nvPr/>
          </p:nvSpPr>
          <p:spPr>
            <a:xfrm rot="0">
              <a:off x="0" y="0"/>
              <a:ext cx="9855922" cy="2209800"/>
            </a:xfrm>
            <a:prstGeom prst="rect">
              <a:avLst/>
            </a:prstGeom>
          </p:spPr>
          <p:txBody>
            <a:bodyPr anchor="t" rtlCol="false" tIns="0" lIns="0" bIns="0" rIns="0">
              <a:spAutoFit/>
            </a:bodyPr>
            <a:lstStyle/>
            <a:p>
              <a:pPr>
                <a:lnSpc>
                  <a:spcPts val="6600"/>
                </a:lnSpc>
              </a:pPr>
              <a:r>
                <a:rPr lang="en-US" sz="5500">
                  <a:solidFill>
                    <a:srgbClr val="000000"/>
                  </a:solidFill>
                  <a:latin typeface="Open Sauce Medium"/>
                </a:rPr>
                <a:t>5G Technology Adoption</a:t>
              </a:r>
              <a:r>
                <a:rPr lang="en-US" sz="5500">
                  <a:solidFill>
                    <a:srgbClr val="000000"/>
                  </a:solidFill>
                  <a:latin typeface="Open Sauce Light"/>
                </a:rPr>
                <a:t> in the World</a:t>
              </a:r>
            </a:p>
          </p:txBody>
        </p:sp>
        <p:sp>
          <p:nvSpPr>
            <p:cNvPr name="TextBox 5" id="5"/>
            <p:cNvSpPr txBox="true"/>
            <p:nvPr/>
          </p:nvSpPr>
          <p:spPr>
            <a:xfrm rot="0">
              <a:off x="0" y="4505818"/>
              <a:ext cx="9855922" cy="609600"/>
            </a:xfrm>
            <a:prstGeom prst="rect">
              <a:avLst/>
            </a:prstGeom>
          </p:spPr>
          <p:txBody>
            <a:bodyPr anchor="t" rtlCol="false" tIns="0" lIns="0" bIns="0" rIns="0">
              <a:spAutoFit/>
            </a:bodyPr>
            <a:lstStyle/>
            <a:p>
              <a:pPr>
                <a:lnSpc>
                  <a:spcPts val="3599"/>
                </a:lnSpc>
              </a:pPr>
              <a:r>
                <a:rPr lang="en-US" sz="2999">
                  <a:solidFill>
                    <a:srgbClr val="000000"/>
                  </a:solidFill>
                  <a:latin typeface="Open Sauce Medium"/>
                </a:rPr>
                <a:t>AS OF JANUARY 2021</a:t>
              </a:r>
            </a:p>
          </p:txBody>
        </p:sp>
        <p:sp>
          <p:nvSpPr>
            <p:cNvPr name="TextBox 6" id="6"/>
            <p:cNvSpPr txBox="true"/>
            <p:nvPr/>
          </p:nvSpPr>
          <p:spPr>
            <a:xfrm rot="0">
              <a:off x="0" y="5609377"/>
              <a:ext cx="9855922" cy="1169247"/>
            </a:xfrm>
            <a:prstGeom prst="rect">
              <a:avLst/>
            </a:prstGeom>
          </p:spPr>
          <p:txBody>
            <a:bodyPr anchor="t" rtlCol="false" tIns="0" lIns="0" bIns="0" rIns="0">
              <a:spAutoFit/>
            </a:bodyPr>
            <a:lstStyle/>
            <a:p>
              <a:pPr>
                <a:lnSpc>
                  <a:spcPts val="3640"/>
                </a:lnSpc>
              </a:pPr>
              <a:r>
                <a:rPr lang="en-US" sz="2600">
                  <a:solidFill>
                    <a:srgbClr val="000000"/>
                  </a:solidFill>
                  <a:latin typeface="Open Sauce Light"/>
                </a:rPr>
                <a:t>5G technology adoption continues to rise in more countries and cities. </a:t>
              </a:r>
            </a:p>
          </p:txBody>
        </p:sp>
        <p:sp>
          <p:nvSpPr>
            <p:cNvPr name="AutoShape 7" id="7"/>
            <p:cNvSpPr/>
            <p:nvPr/>
          </p:nvSpPr>
          <p:spPr>
            <a:xfrm rot="0">
              <a:off x="0" y="3351459"/>
              <a:ext cx="9855922" cy="0"/>
            </a:xfrm>
            <a:prstGeom prst="line">
              <a:avLst/>
            </a:prstGeom>
            <a:ln cap="rnd" w="12700">
              <a:solidFill>
                <a:srgbClr val="9179FA"/>
              </a:solidFill>
              <a:prstDash val="solid"/>
              <a:headEnd type="none" len="sm" w="sm"/>
              <a:tailEnd type="none" len="sm" w="sm"/>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06307" y="-6351348"/>
            <a:ext cx="19300614" cy="9966135"/>
          </a:xfrm>
          <a:custGeom>
            <a:avLst/>
            <a:gdLst/>
            <a:ahLst/>
            <a:cxnLst/>
            <a:rect r="r" b="b" t="t" l="l"/>
            <a:pathLst>
              <a:path h="9966135" w="19300614">
                <a:moveTo>
                  <a:pt x="0" y="0"/>
                </a:moveTo>
                <a:lnTo>
                  <a:pt x="19300614" y="0"/>
                </a:lnTo>
                <a:lnTo>
                  <a:pt x="19300614" y="9966135"/>
                </a:lnTo>
                <a:lnTo>
                  <a:pt x="0" y="9966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506307" y="6672213"/>
            <a:ext cx="19300614" cy="9966135"/>
          </a:xfrm>
          <a:custGeom>
            <a:avLst/>
            <a:gdLst/>
            <a:ahLst/>
            <a:cxnLst/>
            <a:rect r="r" b="b" t="t" l="l"/>
            <a:pathLst>
              <a:path h="9966135" w="19300614">
                <a:moveTo>
                  <a:pt x="0" y="9966135"/>
                </a:moveTo>
                <a:lnTo>
                  <a:pt x="19300614" y="9966135"/>
                </a:lnTo>
                <a:lnTo>
                  <a:pt x="19300614" y="0"/>
                </a:lnTo>
                <a:lnTo>
                  <a:pt x="0" y="0"/>
                </a:lnTo>
                <a:lnTo>
                  <a:pt x="0" y="9966135"/>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118104" y="2919363"/>
            <a:ext cx="12051792" cy="4448273"/>
            <a:chOff x="0" y="0"/>
            <a:chExt cx="16069056" cy="5931031"/>
          </a:xfrm>
        </p:grpSpPr>
        <p:sp>
          <p:nvSpPr>
            <p:cNvPr name="TextBox 5" id="5"/>
            <p:cNvSpPr txBox="true"/>
            <p:nvPr/>
          </p:nvSpPr>
          <p:spPr>
            <a:xfrm rot="0">
              <a:off x="0" y="0"/>
              <a:ext cx="16069056" cy="1498600"/>
            </a:xfrm>
            <a:prstGeom prst="rect">
              <a:avLst/>
            </a:prstGeom>
          </p:spPr>
          <p:txBody>
            <a:bodyPr anchor="t" rtlCol="false" tIns="0" lIns="0" bIns="0" rIns="0">
              <a:spAutoFit/>
            </a:bodyPr>
            <a:lstStyle/>
            <a:p>
              <a:pPr algn="ctr">
                <a:lnSpc>
                  <a:spcPts val="8879"/>
                </a:lnSpc>
              </a:pPr>
              <a:r>
                <a:rPr lang="en-US" sz="7399">
                  <a:solidFill>
                    <a:srgbClr val="FFFFFF"/>
                  </a:solidFill>
                  <a:latin typeface="Open Sauce Light"/>
                </a:rPr>
                <a:t>Why </a:t>
              </a:r>
              <a:r>
                <a:rPr lang="en-US" sz="7399">
                  <a:solidFill>
                    <a:srgbClr val="9179FA"/>
                  </a:solidFill>
                  <a:latin typeface="Open Sauce Medium"/>
                </a:rPr>
                <a:t>5G Is Better</a:t>
              </a:r>
              <a:r>
                <a:rPr lang="en-US" sz="7399">
                  <a:solidFill>
                    <a:srgbClr val="FFFFFF"/>
                  </a:solidFill>
                  <a:latin typeface="Open Sauce Medium"/>
                </a:rPr>
                <a:t> </a:t>
              </a:r>
              <a:r>
                <a:rPr lang="en-US" sz="7399">
                  <a:solidFill>
                    <a:srgbClr val="FFFFFF"/>
                  </a:solidFill>
                  <a:latin typeface="Open Sauce Light"/>
                </a:rPr>
                <a:t>Than 4G</a:t>
              </a:r>
            </a:p>
          </p:txBody>
        </p:sp>
        <p:sp>
          <p:nvSpPr>
            <p:cNvPr name="TextBox 6" id="6"/>
            <p:cNvSpPr txBox="true"/>
            <p:nvPr/>
          </p:nvSpPr>
          <p:spPr>
            <a:xfrm rot="0">
              <a:off x="0" y="2105571"/>
              <a:ext cx="16069056" cy="1377950"/>
            </a:xfrm>
            <a:prstGeom prst="rect">
              <a:avLst/>
            </a:prstGeom>
          </p:spPr>
          <p:txBody>
            <a:bodyPr anchor="t" rtlCol="false" tIns="0" lIns="0" bIns="0" rIns="0">
              <a:spAutoFit/>
            </a:bodyPr>
            <a:lstStyle/>
            <a:p>
              <a:pPr algn="ctr">
                <a:lnSpc>
                  <a:spcPts val="4199"/>
                </a:lnSpc>
              </a:pPr>
              <a:r>
                <a:rPr lang="en-US" sz="2999" spc="59">
                  <a:solidFill>
                    <a:srgbClr val="9976FF"/>
                  </a:solidFill>
                  <a:latin typeface="Open Sauce Medium"/>
                </a:rPr>
                <a:t>THE NEXT GENERATION OF WIRELESS TECHNOLOGY</a:t>
              </a:r>
            </a:p>
            <a:p>
              <a:pPr algn="ctr">
                <a:lnSpc>
                  <a:spcPts val="4199"/>
                </a:lnSpc>
              </a:pPr>
              <a:r>
                <a:rPr lang="en-US" sz="2999" spc="59">
                  <a:solidFill>
                    <a:srgbClr val="9976FF"/>
                  </a:solidFill>
                  <a:latin typeface="Open Sauce Medium"/>
                </a:rPr>
                <a:t>THAT WILL TRANSFORM LIFE SIGNIFICANTLY</a:t>
              </a:r>
            </a:p>
          </p:txBody>
        </p:sp>
        <p:sp>
          <p:nvSpPr>
            <p:cNvPr name="TextBox 7" id="7"/>
            <p:cNvSpPr txBox="true"/>
            <p:nvPr/>
          </p:nvSpPr>
          <p:spPr>
            <a:xfrm rot="0">
              <a:off x="0" y="4215473"/>
              <a:ext cx="16069056" cy="1715558"/>
            </a:xfrm>
            <a:prstGeom prst="rect">
              <a:avLst/>
            </a:prstGeom>
          </p:spPr>
          <p:txBody>
            <a:bodyPr anchor="t" rtlCol="false" tIns="0" lIns="0" bIns="0" rIns="0">
              <a:spAutoFit/>
            </a:bodyPr>
            <a:lstStyle/>
            <a:p>
              <a:pPr algn="ctr">
                <a:lnSpc>
                  <a:spcPts val="3500"/>
                </a:lnSpc>
              </a:pPr>
              <a:r>
                <a:rPr lang="en-US" sz="2500">
                  <a:solidFill>
                    <a:srgbClr val="FFFFFF"/>
                  </a:solidFill>
                  <a:latin typeface="Open Sauce Light"/>
                </a:rPr>
                <a:t>5G technology guarantees a faster and smoother transmission of data, no matter how high the amount. Users can look forward to faster downloads and better support for more connected devices.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0800000">
            <a:off x="-4155032" y="-1664506"/>
            <a:ext cx="16461989" cy="12511111"/>
          </a:xfrm>
          <a:custGeom>
            <a:avLst/>
            <a:gdLst/>
            <a:ahLst/>
            <a:cxnLst/>
            <a:rect r="r" b="b" t="t" l="l"/>
            <a:pathLst>
              <a:path h="12511111" w="16461989">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049893" y="3857625"/>
            <a:ext cx="9357222" cy="2571750"/>
          </a:xfrm>
          <a:prstGeom prst="rect">
            <a:avLst/>
          </a:prstGeom>
        </p:spPr>
        <p:txBody>
          <a:bodyPr anchor="t" rtlCol="false" tIns="0" lIns="0" bIns="0" rIns="0">
            <a:spAutoFit/>
          </a:bodyPr>
          <a:lstStyle/>
          <a:p>
            <a:pPr>
              <a:lnSpc>
                <a:spcPts val="10199"/>
              </a:lnSpc>
            </a:pPr>
            <a:r>
              <a:rPr lang="en-US" sz="8499">
                <a:solidFill>
                  <a:srgbClr val="FFFFFF"/>
                </a:solidFill>
                <a:latin typeface="Open Sauce Light"/>
              </a:rPr>
              <a:t>The </a:t>
            </a:r>
            <a:r>
              <a:rPr lang="en-US" sz="8499">
                <a:solidFill>
                  <a:srgbClr val="9179FA"/>
                </a:solidFill>
                <a:latin typeface="Open Sauce Medium"/>
              </a:rPr>
              <a:t>Benefits</a:t>
            </a:r>
          </a:p>
          <a:p>
            <a:pPr>
              <a:lnSpc>
                <a:spcPts val="10200"/>
              </a:lnSpc>
            </a:pPr>
            <a:r>
              <a:rPr lang="en-US" sz="8500">
                <a:solidFill>
                  <a:srgbClr val="FFFFFF"/>
                </a:solidFill>
                <a:latin typeface="Open Sauce Light"/>
              </a:rPr>
              <a:t>of 5G Technology</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052770" y="1396713"/>
            <a:ext cx="12182460" cy="2375097"/>
            <a:chOff x="0" y="0"/>
            <a:chExt cx="16243280" cy="3166797"/>
          </a:xfrm>
        </p:grpSpPr>
        <p:sp>
          <p:nvSpPr>
            <p:cNvPr name="TextBox 3" id="3"/>
            <p:cNvSpPr txBox="true"/>
            <p:nvPr/>
          </p:nvSpPr>
          <p:spPr>
            <a:xfrm rot="0">
              <a:off x="0" y="0"/>
              <a:ext cx="16243280" cy="1498600"/>
            </a:xfrm>
            <a:prstGeom prst="rect">
              <a:avLst/>
            </a:prstGeom>
          </p:spPr>
          <p:txBody>
            <a:bodyPr anchor="t" rtlCol="false" tIns="0" lIns="0" bIns="0" rIns="0">
              <a:spAutoFit/>
            </a:bodyPr>
            <a:lstStyle/>
            <a:p>
              <a:pPr algn="ctr">
                <a:lnSpc>
                  <a:spcPts val="8879"/>
                </a:lnSpc>
              </a:pPr>
              <a:r>
                <a:rPr lang="en-US" sz="7399">
                  <a:solidFill>
                    <a:srgbClr val="000000"/>
                  </a:solidFill>
                  <a:latin typeface="Open Sauce Light"/>
                </a:rPr>
                <a:t>Benefits for </a:t>
              </a:r>
              <a:r>
                <a:rPr lang="en-US" sz="7399">
                  <a:solidFill>
                    <a:srgbClr val="9179FA"/>
                  </a:solidFill>
                  <a:latin typeface="Open Sauce Medium"/>
                </a:rPr>
                <a:t>Businesses</a:t>
              </a:r>
            </a:p>
          </p:txBody>
        </p:sp>
        <p:sp>
          <p:nvSpPr>
            <p:cNvPr name="TextBox 4" id="4"/>
            <p:cNvSpPr txBox="true"/>
            <p:nvPr/>
          </p:nvSpPr>
          <p:spPr>
            <a:xfrm rot="0">
              <a:off x="0" y="1755192"/>
              <a:ext cx="16243280" cy="1411605"/>
            </a:xfrm>
            <a:prstGeom prst="rect">
              <a:avLst/>
            </a:prstGeom>
          </p:spPr>
          <p:txBody>
            <a:bodyPr anchor="t" rtlCol="false" tIns="0" lIns="0" bIns="0" rIns="0">
              <a:spAutoFit/>
            </a:bodyPr>
            <a:lstStyle/>
            <a:p>
              <a:pPr algn="ctr">
                <a:lnSpc>
                  <a:spcPts val="4350"/>
                </a:lnSpc>
              </a:pPr>
              <a:r>
                <a:rPr lang="en-US" sz="2900">
                  <a:solidFill>
                    <a:srgbClr val="000000"/>
                  </a:solidFill>
                  <a:latin typeface="Open Sauce Light"/>
                </a:rPr>
                <a:t>5G technology can support operations to improve processes, produce better results, and remain at the top of their game</a:t>
              </a:r>
            </a:p>
          </p:txBody>
        </p:sp>
      </p:grpSp>
      <p:grpSp>
        <p:nvGrpSpPr>
          <p:cNvPr name="Group 5" id="5"/>
          <p:cNvGrpSpPr/>
          <p:nvPr/>
        </p:nvGrpSpPr>
        <p:grpSpPr>
          <a:xfrm rot="0">
            <a:off x="1277650" y="5399476"/>
            <a:ext cx="4310914" cy="3216556"/>
            <a:chOff x="0" y="0"/>
            <a:chExt cx="5747885" cy="4288742"/>
          </a:xfrm>
        </p:grpSpPr>
        <p:sp>
          <p:nvSpPr>
            <p:cNvPr name="TextBox 6" id="6"/>
            <p:cNvSpPr txBox="true"/>
            <p:nvPr/>
          </p:nvSpPr>
          <p:spPr>
            <a:xfrm rot="0">
              <a:off x="0" y="-57150"/>
              <a:ext cx="5747885" cy="621257"/>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Medium"/>
                </a:rPr>
                <a:t>No network issues</a:t>
              </a:r>
            </a:p>
          </p:txBody>
        </p:sp>
        <p:sp>
          <p:nvSpPr>
            <p:cNvPr name="TextBox 7" id="7"/>
            <p:cNvSpPr txBox="true"/>
            <p:nvPr/>
          </p:nvSpPr>
          <p:spPr>
            <a:xfrm rot="0">
              <a:off x="0" y="1427432"/>
              <a:ext cx="5747885" cy="2861310"/>
            </a:xfrm>
            <a:prstGeom prst="rect">
              <a:avLst/>
            </a:prstGeom>
          </p:spPr>
          <p:txBody>
            <a:bodyPr anchor="t" rtlCol="false" tIns="0" lIns="0" bIns="0" rIns="0">
              <a:spAutoFit/>
            </a:bodyPr>
            <a:lstStyle/>
            <a:p>
              <a:pPr algn="ctr">
                <a:lnSpc>
                  <a:spcPts val="3450"/>
                </a:lnSpc>
              </a:pPr>
              <a:r>
                <a:rPr lang="en-US" sz="2300">
                  <a:solidFill>
                    <a:srgbClr val="000000"/>
                  </a:solidFill>
                  <a:latin typeface="Open Sauce Light"/>
                </a:rPr>
                <a:t>5G will bring a connection speed that's significantly faster than 4G, meaning more data transfer in less time, promising results without delay.</a:t>
              </a:r>
            </a:p>
          </p:txBody>
        </p:sp>
        <p:sp>
          <p:nvSpPr>
            <p:cNvPr name="AutoShape 8" id="8"/>
            <p:cNvSpPr/>
            <p:nvPr/>
          </p:nvSpPr>
          <p:spPr>
            <a:xfrm rot="0">
              <a:off x="0" y="1053504"/>
              <a:ext cx="5747885" cy="0"/>
            </a:xfrm>
            <a:prstGeom prst="line">
              <a:avLst/>
            </a:prstGeom>
            <a:ln cap="rnd" w="12700">
              <a:solidFill>
                <a:srgbClr val="9179FA"/>
              </a:solidFill>
              <a:prstDash val="solid"/>
              <a:headEnd type="none" len="sm" w="sm"/>
              <a:tailEnd type="none" len="sm" w="sm"/>
            </a:ln>
          </p:spPr>
        </p:sp>
      </p:grpSp>
      <p:grpSp>
        <p:nvGrpSpPr>
          <p:cNvPr name="Group 9" id="9"/>
          <p:cNvGrpSpPr/>
          <p:nvPr/>
        </p:nvGrpSpPr>
        <p:grpSpPr>
          <a:xfrm rot="0">
            <a:off x="6988543" y="5399476"/>
            <a:ext cx="4310914" cy="3149881"/>
            <a:chOff x="0" y="0"/>
            <a:chExt cx="5747885" cy="4199842"/>
          </a:xfrm>
        </p:grpSpPr>
        <p:sp>
          <p:nvSpPr>
            <p:cNvPr name="TextBox 10" id="10"/>
            <p:cNvSpPr txBox="true"/>
            <p:nvPr/>
          </p:nvSpPr>
          <p:spPr>
            <a:xfrm rot="0">
              <a:off x="0" y="-57150"/>
              <a:ext cx="5747885" cy="621257"/>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Medium"/>
                </a:rPr>
                <a:t>Lower latency</a:t>
              </a:r>
            </a:p>
          </p:txBody>
        </p:sp>
        <p:sp>
          <p:nvSpPr>
            <p:cNvPr name="TextBox 11" id="11"/>
            <p:cNvSpPr txBox="true"/>
            <p:nvPr/>
          </p:nvSpPr>
          <p:spPr>
            <a:xfrm rot="0">
              <a:off x="0" y="1338532"/>
              <a:ext cx="5747885" cy="2861310"/>
            </a:xfrm>
            <a:prstGeom prst="rect">
              <a:avLst/>
            </a:prstGeom>
          </p:spPr>
          <p:txBody>
            <a:bodyPr anchor="t" rtlCol="false" tIns="0" lIns="0" bIns="0" rIns="0">
              <a:spAutoFit/>
            </a:bodyPr>
            <a:lstStyle/>
            <a:p>
              <a:pPr algn="ctr">
                <a:lnSpc>
                  <a:spcPts val="3450"/>
                </a:lnSpc>
              </a:pPr>
              <a:r>
                <a:rPr lang="en-US" sz="2300">
                  <a:solidFill>
                    <a:srgbClr val="000000"/>
                  </a:solidFill>
                  <a:latin typeface="Open Sauce Light"/>
                </a:rPr>
                <a:t>Lower latency will improve IoT devices' safety and functionality, allowing real-time viewing and guaranteeing zero lags in operations.</a:t>
              </a:r>
            </a:p>
          </p:txBody>
        </p:sp>
        <p:sp>
          <p:nvSpPr>
            <p:cNvPr name="AutoShape 12" id="12"/>
            <p:cNvSpPr/>
            <p:nvPr/>
          </p:nvSpPr>
          <p:spPr>
            <a:xfrm rot="0">
              <a:off x="0" y="1047154"/>
              <a:ext cx="5747885" cy="0"/>
            </a:xfrm>
            <a:prstGeom prst="line">
              <a:avLst/>
            </a:prstGeom>
            <a:ln cap="rnd" w="12700">
              <a:solidFill>
                <a:srgbClr val="9179FA"/>
              </a:solidFill>
              <a:prstDash val="solid"/>
              <a:headEnd type="none" len="sm" w="sm"/>
              <a:tailEnd type="none" len="sm" w="sm"/>
            </a:ln>
          </p:spPr>
        </p:sp>
      </p:grpSp>
      <p:grpSp>
        <p:nvGrpSpPr>
          <p:cNvPr name="Group 13" id="13"/>
          <p:cNvGrpSpPr/>
          <p:nvPr/>
        </p:nvGrpSpPr>
        <p:grpSpPr>
          <a:xfrm rot="0">
            <a:off x="12699437" y="5316682"/>
            <a:ext cx="4310914" cy="2861200"/>
            <a:chOff x="0" y="0"/>
            <a:chExt cx="5747885" cy="3814933"/>
          </a:xfrm>
        </p:grpSpPr>
        <p:sp>
          <p:nvSpPr>
            <p:cNvPr name="TextBox 14" id="14"/>
            <p:cNvSpPr txBox="true"/>
            <p:nvPr/>
          </p:nvSpPr>
          <p:spPr>
            <a:xfrm rot="0">
              <a:off x="0" y="-57150"/>
              <a:ext cx="5747885" cy="621257"/>
            </a:xfrm>
            <a:prstGeom prst="rect">
              <a:avLst/>
            </a:prstGeom>
          </p:spPr>
          <p:txBody>
            <a:bodyPr anchor="t" rtlCol="false" tIns="0" lIns="0" bIns="0" rIns="0">
              <a:spAutoFit/>
            </a:bodyPr>
            <a:lstStyle/>
            <a:p>
              <a:pPr algn="ctr">
                <a:lnSpc>
                  <a:spcPts val="3920"/>
                </a:lnSpc>
              </a:pPr>
              <a:r>
                <a:rPr lang="en-US" sz="2800">
                  <a:solidFill>
                    <a:srgbClr val="000000"/>
                  </a:solidFill>
                  <a:latin typeface="Open Sauce Medium"/>
                </a:rPr>
                <a:t>Greater data capacity</a:t>
              </a:r>
            </a:p>
          </p:txBody>
        </p:sp>
        <p:sp>
          <p:nvSpPr>
            <p:cNvPr name="TextBox 15" id="15"/>
            <p:cNvSpPr txBox="true"/>
            <p:nvPr/>
          </p:nvSpPr>
          <p:spPr>
            <a:xfrm rot="0">
              <a:off x="0" y="1537823"/>
              <a:ext cx="5747885" cy="2277110"/>
            </a:xfrm>
            <a:prstGeom prst="rect">
              <a:avLst/>
            </a:prstGeom>
          </p:spPr>
          <p:txBody>
            <a:bodyPr anchor="t" rtlCol="false" tIns="0" lIns="0" bIns="0" rIns="0">
              <a:spAutoFit/>
            </a:bodyPr>
            <a:lstStyle/>
            <a:p>
              <a:pPr algn="ctr">
                <a:lnSpc>
                  <a:spcPts val="3450"/>
                </a:lnSpc>
              </a:pPr>
              <a:r>
                <a:rPr lang="en-US" sz="2300">
                  <a:solidFill>
                    <a:srgbClr val="000000"/>
                  </a:solidFill>
                  <a:latin typeface="Open Sauce Light"/>
                </a:rPr>
                <a:t>5G can support more devices and allow simultaneous data transfer because of its larger spectrum band.</a:t>
              </a:r>
            </a:p>
          </p:txBody>
        </p:sp>
        <p:sp>
          <p:nvSpPr>
            <p:cNvPr name="AutoShape 16" id="16"/>
            <p:cNvSpPr/>
            <p:nvPr/>
          </p:nvSpPr>
          <p:spPr>
            <a:xfrm rot="0">
              <a:off x="0" y="1144846"/>
              <a:ext cx="5747885" cy="0"/>
            </a:xfrm>
            <a:prstGeom prst="line">
              <a:avLst/>
            </a:prstGeom>
            <a:ln cap="rnd" w="12700">
              <a:solidFill>
                <a:srgbClr val="9179FA"/>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DAF99ujBZtE</dc:identifier>
  <dcterms:modified xsi:type="dcterms:W3CDTF">2011-08-01T06:04:30Z</dcterms:modified>
  <cp:revision>1</cp:revision>
  <dc:title>Black and Violet Futuristic Modern Pattern 5G Technology Presentation</dc:title>
</cp:coreProperties>
</file>